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4"/>
  </p:sldMasterIdLst>
  <p:notesMasterIdLst>
    <p:notesMasterId r:id="rId19"/>
  </p:notesMasterIdLst>
  <p:sldIdLst>
    <p:sldId id="256" r:id="rId5"/>
    <p:sldId id="1013" r:id="rId6"/>
    <p:sldId id="1018" r:id="rId7"/>
    <p:sldId id="775" r:id="rId8"/>
    <p:sldId id="1020" r:id="rId9"/>
    <p:sldId id="1019" r:id="rId10"/>
    <p:sldId id="1023" r:id="rId11"/>
    <p:sldId id="1027" r:id="rId12"/>
    <p:sldId id="1028" r:id="rId13"/>
    <p:sldId id="956" r:id="rId14"/>
    <p:sldId id="1022" r:id="rId15"/>
    <p:sldId id="1021" r:id="rId16"/>
    <p:sldId id="1017" r:id="rId17"/>
    <p:sldId id="264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CAEB10-B019-5A43-8464-5BFC4CA9B133}" v="1" dt="2023-01-17T13:56:35.8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57"/>
    <p:restoredTop sz="73401" autoAdjust="0"/>
  </p:normalViewPr>
  <p:slideViewPr>
    <p:cSldViewPr snapToGrid="0" snapToObjects="1">
      <p:cViewPr varScale="1">
        <p:scale>
          <a:sx n="61" d="100"/>
          <a:sy n="61" d="100"/>
        </p:scale>
        <p:origin x="1771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Approximately 10 minutes is needed for this session.</a:t>
            </a:r>
          </a:p>
          <a:p>
            <a:endParaRPr lang="en-US" i="1" dirty="0"/>
          </a:p>
          <a:p>
            <a:r>
              <a:rPr lang="en-US" i="1" dirty="0"/>
              <a:t>Notes</a:t>
            </a:r>
            <a:r>
              <a:rPr lang="en-US" i="1" baseline="0" dirty="0"/>
              <a:t> are provided to help you lead the presentation.</a:t>
            </a:r>
          </a:p>
          <a:p>
            <a:r>
              <a:rPr lang="en-US" i="1" baseline="0" dirty="0"/>
              <a:t>Notes in italics are for your attention only.</a:t>
            </a:r>
            <a:endParaRPr lang="en-US" i="1" dirty="0"/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2’ from Oxford Owl for each parent.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baseline="0" dirty="0"/>
              <a:t>Read quote.</a:t>
            </a:r>
          </a:p>
          <a:p>
            <a:br>
              <a:rPr lang="en-GB" dirty="0"/>
            </a:br>
            <a:r>
              <a:rPr lang="en-GB" dirty="0"/>
              <a:t>By the end of Year 1, we want all of our children to be able to </a:t>
            </a:r>
            <a:r>
              <a:rPr lang="en-US" i="0" baseline="0" dirty="0"/>
              <a:t>read accurately – to read both familiar and unfamiliar words - so that they can go on to become a fluent, enthusiastic reader.</a:t>
            </a:r>
          </a:p>
          <a:p>
            <a:endParaRPr lang="en-US" i="0" baseline="0" dirty="0"/>
          </a:p>
          <a:p>
            <a:r>
              <a:rPr lang="en-US" i="0" baseline="0" dirty="0"/>
              <a:t>The Phonics Screening Check in June in year 1 is a word reading test to check children can read sounds in words accurately.</a:t>
            </a:r>
          </a:p>
          <a:p>
            <a:r>
              <a:rPr lang="en-US" i="0" baseline="0" dirty="0"/>
              <a:t>Accurate word reading at 6 is a predictor of future success.</a:t>
            </a:r>
            <a:endParaRPr lang="en-GB" dirty="0"/>
          </a:p>
          <a:p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27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complete the phonics screening check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the end of Year 1 so that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parents can be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 children are being taught to read successfully.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 words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takes between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and five minutes.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do not manage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read </a:t>
            </a:r>
            <a:r>
              <a:rPr lang="en-US" sz="1400" b="1" i="1" u="sng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32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words successfully, they are given extra support, and repeat the check at the end of Year 2.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means that all children will be able to read accurately before they begin Year 3.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161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493771-02BD-46DE-BA36-AA48EE88E1EF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00100" y="744538"/>
            <a:ext cx="3141663" cy="23574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7648" y="3167564"/>
            <a:ext cx="5122230" cy="601457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5000"/>
              </a:lnSpc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Children learn all of the sounds on this chart. </a:t>
            </a:r>
          </a:p>
          <a:p>
            <a:pPr eaLnBrk="1" hangingPunct="1">
              <a:spcBef>
                <a:spcPct val="0"/>
              </a:spcBef>
            </a:pPr>
            <a:endParaRPr lang="en-US" altLang="ja-JP" sz="11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Once they know all of these sounds, they will be able to read any unfamiliar word.</a:t>
            </a:r>
          </a:p>
          <a:p>
            <a:pPr eaLnBrk="1" hangingPunct="1">
              <a:spcBef>
                <a:spcPct val="0"/>
              </a:spcBef>
            </a:pPr>
            <a:endParaRPr lang="en-US" altLang="ja-JP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406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words using the routine ‘Special Friends’, ‘Fred Talk’, read the word’.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Children spot the ‘Special Friends’ (two letters that make one sound), Fred talk the word, and then read the whole word.</a:t>
            </a:r>
          </a:p>
          <a:p>
            <a:endParaRPr lang="en-US" dirty="0"/>
          </a:p>
          <a:p>
            <a:r>
              <a:rPr lang="en-US" dirty="0"/>
              <a:t>For example, ‘</a:t>
            </a:r>
            <a:r>
              <a:rPr lang="en-US" dirty="0" err="1"/>
              <a:t>sh</a:t>
            </a:r>
            <a:r>
              <a:rPr lang="en-US" dirty="0"/>
              <a:t>’,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456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of the words in the check are real words.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are nonsense words.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picture of an alien next to each word to remind the children that it isn’t a real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Nonsense words are used to assess children’s reading.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check that children will be able to read sounds the sounds they know in unfamiliar words.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read these words using the same routine as real words – ‘Special Friends, Fred Talk.’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who can read nonsense words will, very soon, be able to read any new word – for example – gargantuan, flailing, raucous, anticipation;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Reading new words increases children’s vocabulary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rapidly.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8582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our school, we aim to make sure that every child learns to read accurately by the end of Year 1 so they are set up for success in school and in life.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soon as we spot a child who needs extra practice learning to read sounds and words, we teach them one-to-one for a few minutes every day.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3056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week, we will send home film links to lessons that match the sounds and words your child has been learning in school.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Plus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3-minute 'Special Friends, Fred Talk' Virtual Classroom films.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dirty="0">
              <a:solidFill>
                <a:srgbClr val="000000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child uses the Virtual Classroom in school. 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Children are familiar with the VC teachers – and interact with them as they would their own teacher.</a:t>
            </a:r>
            <a:r>
              <a:rPr lang="en-GB" dirty="0">
                <a:effectLst/>
              </a:rPr>
              <a:t> </a:t>
            </a:r>
            <a:endParaRPr lang="en-GB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Watch these films with your child to help them to practise reading the sounds and words until they can read them speedily.</a:t>
            </a:r>
          </a:p>
          <a:p>
            <a:pPr>
              <a:lnSpc>
                <a:spcPts val="1500"/>
              </a:lnSpc>
            </a:pPr>
            <a:r>
              <a:rPr lang="en-GB" sz="12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 more they practise using these films, the quicker they’ll learn to read.</a:t>
            </a:r>
            <a:r>
              <a:rPr lang="en-GB" sz="800" dirty="0">
                <a:effectLst/>
              </a:rPr>
              <a:t> </a:t>
            </a:r>
            <a:endParaRPr lang="en-GB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>
              <a:lnSpc>
                <a:spcPts val="1500"/>
              </a:lnSpc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Simply click the link and watch on a tablet or other device.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Let’s have a look at one of these films on the Virtual Classroom. </a:t>
            </a:r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Play a Set 2 or 3 Special Friends, Fred Talk lesson film from the virtual classroom.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805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i="1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Discuss the one that is applicable to your school: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Your child will also bring home a My Set 2 and 3 Speed Sounds books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practise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reading and writing the Set 2 and 3 sounds and words.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There are instructions for you inside cover of the book.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8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Each week, your child will bring home the Speed Sounds cards they have been taught to practise reading sounds speedily.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purchase Set 2/3 flashcards or My Reading and Writing Kit ages 5-7 becoming a reader to support your child with Set 2 sounds at home if you wish.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819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Help your child to use </a:t>
            </a:r>
            <a:r>
              <a:rPr lang="en-US" dirty="0"/>
              <a:t>‘Special Friends’, ‘Fred Talk’ to read words.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Practise reading sounds speedily.      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Watch the Virtual Classroom films together.    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Listen to your child read their Storybook every day.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162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these video tutorials on the Ruth Miskin website to find out more about the PSC:</a:t>
            </a:r>
          </a:p>
          <a:p>
            <a:endParaRPr lang="en-US" dirty="0"/>
          </a:p>
          <a:p>
            <a:r>
              <a:rPr lang="en-US" dirty="0"/>
              <a:t>Understanding Phonics</a:t>
            </a:r>
          </a:p>
          <a:p>
            <a:r>
              <a:rPr lang="en-US" dirty="0"/>
              <a:t>The Phonics Screening Check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8013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061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266" y="0"/>
            <a:ext cx="9137468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4EBE64A-402B-1A5B-1D48-A271DF4312CD}"/>
              </a:ext>
            </a:extLst>
          </p:cNvPr>
          <p:cNvSpPr/>
          <p:nvPr userDrawn="1"/>
        </p:nvSpPr>
        <p:spPr>
          <a:xfrm>
            <a:off x="4572000" y="6485021"/>
            <a:ext cx="4572000" cy="3729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7" y="1385394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7" y="1385394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00017" y="1385394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uthmiskin.com/parents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283900" y="4221088"/>
            <a:ext cx="4860099" cy="1181993"/>
          </a:xfrm>
        </p:spPr>
        <p:txBody>
          <a:bodyPr>
            <a:noAutofit/>
          </a:bodyPr>
          <a:lstStyle/>
          <a:p>
            <a:r>
              <a:rPr lang="en-US" sz="2800" dirty="0"/>
              <a:t>Parent Meeting </a:t>
            </a:r>
            <a:br>
              <a:rPr lang="en-US" sz="2800" dirty="0"/>
            </a:br>
            <a:r>
              <a:rPr lang="en-US" sz="2800" dirty="0"/>
              <a:t>Phonics Screening Check</a:t>
            </a:r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1800" i="1" dirty="0"/>
              <a:t>Jeanette Winterson</a:t>
            </a:r>
            <a:endParaRPr lang="en-US" sz="18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882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word-reading test at the end of Year 1.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Children read 40 words.</a:t>
            </a:r>
          </a:p>
        </p:txBody>
      </p:sp>
    </p:spTree>
    <p:extLst>
      <p:ext uri="{BB962C8B-B14F-4D97-AF65-F5344CB8AC3E}">
        <p14:creationId xmlns:p14="http://schemas.microsoft.com/office/powerpoint/2010/main" val="365296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plex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2555630" y="1256818"/>
            <a:ext cx="4320626" cy="5548345"/>
          </a:xfrm>
          <a:prstGeom prst="rect">
            <a:avLst/>
          </a:prstGeom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accent5"/>
                </a:solidFill>
              </a:rPr>
              <a:t>Speed Sounds Set 3</a:t>
            </a:r>
          </a:p>
        </p:txBody>
      </p:sp>
    </p:spTree>
    <p:extLst>
      <p:ext uri="{BB962C8B-B14F-4D97-AF65-F5344CB8AC3E}">
        <p14:creationId xmlns:p14="http://schemas.microsoft.com/office/powerpoint/2010/main" val="137082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469F-21DD-8648-90F1-2E26C847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205617" cy="864096"/>
          </a:xfrm>
        </p:spPr>
        <p:txBody>
          <a:bodyPr/>
          <a:lstStyle/>
          <a:p>
            <a:r>
              <a:rPr lang="en-US" dirty="0"/>
              <a:t>‘Special Friends’, ‘Fred Talk’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78140-5EAA-1D40-BB07-5D4020AE85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76009" y="1828800"/>
            <a:ext cx="7391980" cy="3552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06368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0C9C-3D1A-1B43-89FB-E992F887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3701B-E3AE-3643-B41D-8D2F98D6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832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83FF7B-A559-5041-BADD-DDD84C8E1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32" y="3493582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363FE7-69DB-F341-B5ED-51227FAD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5852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BAF87B-3D93-8545-A864-2482BDC970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4792523" y="3493582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75336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CD058-F7B3-EDD5-1138-EF0DD6FFD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 every child to read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71F02-B2C1-0F25-95A6-778569FF19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 descr="A person and a child sitting at a table&#10;&#10;Description automatically generated with low confidence">
            <a:extLst>
              <a:ext uri="{FF2B5EF4-FFF2-40B4-BE49-F238E27FC236}">
                <a16:creationId xmlns:a16="http://schemas.microsoft.com/office/drawing/2014/main" id="{4F6B4C1E-5CB0-92F2-2673-6182FD6810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35" y="1544117"/>
            <a:ext cx="7845129" cy="440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627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8720"/>
            <a:ext cx="8635412" cy="864096"/>
          </a:xfrm>
        </p:spPr>
        <p:txBody>
          <a:bodyPr/>
          <a:lstStyle/>
          <a:p>
            <a:r>
              <a:rPr lang="en-US" dirty="0"/>
              <a:t>Virtual Classroom films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DCF29F-5515-690E-1F3F-7B1736B65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4" descr="A person holding a sign&#10;&#10;Description automatically generated">
            <a:extLst>
              <a:ext uri="{FF2B5EF4-FFF2-40B4-BE49-F238E27FC236}">
                <a16:creationId xmlns:a16="http://schemas.microsoft.com/office/drawing/2014/main" id="{14E7C6A0-4D69-63AE-5E6F-1F73DFDEA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026" y="1613601"/>
            <a:ext cx="7772400" cy="436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94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BF1B9-23AD-D3A3-BA60-5BE68FA59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Practice at home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75FD9A27-766C-39CD-1B93-051DFA5A96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9988">
            <a:off x="5419302" y="3212440"/>
            <a:ext cx="672177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C4F05C47-92F5-C6C4-4787-40794FA58E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1248">
            <a:off x="4881407" y="3062758"/>
            <a:ext cx="752959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EE9384B1-7A64-F60E-C16E-1DAF86F914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342" y="2991349"/>
            <a:ext cx="709647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 descr="Icon&#10;&#10;Description automatically generated with medium confidence">
            <a:extLst>
              <a:ext uri="{FF2B5EF4-FFF2-40B4-BE49-F238E27FC236}">
                <a16:creationId xmlns:a16="http://schemas.microsoft.com/office/drawing/2014/main" id="{39CF1E34-2C16-90C2-5408-0E089031E2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4076">
            <a:off x="3917351" y="3034342"/>
            <a:ext cx="693254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9855C131-B1F1-B62F-9406-DD5D758447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0984">
            <a:off x="3462092" y="3168882"/>
            <a:ext cx="713941" cy="10434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41301B5D-AB7E-D551-D3EA-60A974B363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37" y="2630927"/>
            <a:ext cx="1388814" cy="195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picture containing text, automaton&#10;&#10;Description automatically generated">
            <a:extLst>
              <a:ext uri="{FF2B5EF4-FFF2-40B4-BE49-F238E27FC236}">
                <a16:creationId xmlns:a16="http://schemas.microsoft.com/office/drawing/2014/main" id="{DDE7551E-80E0-94C3-4852-891D6C0F29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721" y="2616038"/>
            <a:ext cx="1393390" cy="2081222"/>
          </a:xfrm>
          <a:prstGeom prst="rect">
            <a:avLst/>
          </a:prstGeom>
        </p:spPr>
      </p:pic>
      <p:pic>
        <p:nvPicPr>
          <p:cNvPr id="12" name="Picture 11" descr="Text&#10;&#10;Description automatically generated">
            <a:extLst>
              <a:ext uri="{FF2B5EF4-FFF2-40B4-BE49-F238E27FC236}">
                <a16:creationId xmlns:a16="http://schemas.microsoft.com/office/drawing/2014/main" id="{4B202669-119E-FF94-163A-09E18679929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39093" y="2538684"/>
            <a:ext cx="2112971" cy="24028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342ACDE-04E3-376F-BB92-F9ACC2280435}"/>
              </a:ext>
            </a:extLst>
          </p:cNvPr>
          <p:cNvSpPr/>
          <p:nvPr/>
        </p:nvSpPr>
        <p:spPr>
          <a:xfrm>
            <a:off x="1849508" y="2630927"/>
            <a:ext cx="718512" cy="162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991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I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Help your child to use </a:t>
            </a:r>
            <a:r>
              <a:rPr lang="en-US" dirty="0"/>
              <a:t>‘Special Friends’, ‘Fred Talk’ to read words.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Practise reading sounds speedily.      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Watch the Virtual Classroom films together.    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Listen to your child read their Storybook   every day.</a:t>
            </a:r>
          </a:p>
        </p:txBody>
      </p:sp>
    </p:spTree>
    <p:extLst>
      <p:ext uri="{BB962C8B-B14F-4D97-AF65-F5344CB8AC3E}">
        <p14:creationId xmlns:p14="http://schemas.microsoft.com/office/powerpoint/2010/main" val="254120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883CF-ABF9-984B-9FFC-62BB643E7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Free Video Tutorials (</a:t>
            </a:r>
            <a:r>
              <a:rPr lang="en-US" dirty="0" err="1"/>
              <a:t>ruthmiskin.com</a:t>
            </a:r>
            <a:r>
              <a:rPr lang="en-US" dirty="0"/>
              <a:t>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ACF677-C063-308A-094B-852A500029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3467CFF-6166-5C4B-23DB-605A3F06F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23850" y="2178769"/>
            <a:ext cx="8639175" cy="345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6422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https://www.ruthmiskin.com/parents/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479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1800" i="1" dirty="0"/>
              <a:t>Jeanette Winterson</a:t>
            </a:r>
            <a:endParaRPr lang="en-US" sz="18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750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questions?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972DBF38-5835-E687-B04E-4ADBC1733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896" y="2153520"/>
            <a:ext cx="4682207" cy="318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2A65E8161FFB49A51180AF8FDF0C78" ma:contentTypeVersion="18" ma:contentTypeDescription="Create a new document." ma:contentTypeScope="" ma:versionID="1221f34d86f44c04e1ff1834f0161b21">
  <xsd:schema xmlns:xsd="http://www.w3.org/2001/XMLSchema" xmlns:xs="http://www.w3.org/2001/XMLSchema" xmlns:p="http://schemas.microsoft.com/office/2006/metadata/properties" xmlns:ns1="http://schemas.microsoft.com/sharepoint/v3" xmlns:ns2="566b2ce9-55ef-4970-a6d7-9826005c5e34" xmlns:ns3="036cceee-a827-4eab-a979-e780f9466e8d" targetNamespace="http://schemas.microsoft.com/office/2006/metadata/properties" ma:root="true" ma:fieldsID="78cd394058eb73c8eb2219fcf3dbe24e" ns1:_="" ns2:_="" ns3:_="">
    <xsd:import namespace="http://schemas.microsoft.com/sharepoint/v3"/>
    <xsd:import namespace="566b2ce9-55ef-4970-a6d7-9826005c5e34"/>
    <xsd:import namespace="036cceee-a827-4eab-a979-e780f9466e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6b2ce9-55ef-4970-a6d7-9826005c5e3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10ab9b5-4c13-4380-a207-dadb50d2280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6cceee-a827-4eab-a979-e780f9466e8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65b595e1-ebc4-4fa9-bb99-02297bc8f77b}" ma:internalName="TaxCatchAll" ma:showField="CatchAllData" ma:web="036cceee-a827-4eab-a979-e780f9466e8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CatchAll xmlns="036cceee-a827-4eab-a979-e780f9466e8d" xsi:nil="true"/>
    <lcf76f155ced4ddcb4097134ff3c332f xmlns="566b2ce9-55ef-4970-a6d7-9826005c5e34">
      <Terms xmlns="http://schemas.microsoft.com/office/infopath/2007/PartnerControls"/>
    </lcf76f155ced4ddcb4097134ff3c332f>
    <_ip_UnifiedCompliancePolicyProperties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E2639FB-904A-4F87-9B88-C2E0473819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566b2ce9-55ef-4970-a6d7-9826005c5e34"/>
    <ds:schemaRef ds:uri="036cceee-a827-4eab-a979-e780f9466e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A7E3541-8393-4173-AC1F-BA449E083C2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036cceee-a827-4eab-a979-e780f9466e8d"/>
    <ds:schemaRef ds:uri="566b2ce9-55ef-4970-a6d7-9826005c5e34"/>
  </ds:schemaRefs>
</ds:datastoreItem>
</file>

<file path=customXml/itemProps3.xml><?xml version="1.0" encoding="utf-8"?>
<ds:datastoreItem xmlns:ds="http://schemas.openxmlformats.org/officeDocument/2006/customXml" ds:itemID="{71209377-E1C5-45D0-A55B-80E41E5CA9F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810</TotalTime>
  <Words>1059</Words>
  <Application>Microsoft Office PowerPoint</Application>
  <PresentationFormat>On-screen Show (4:3)</PresentationFormat>
  <Paragraphs>123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Garamond</vt:lpstr>
      <vt:lpstr>Times New Roman</vt:lpstr>
      <vt:lpstr>NEW Phonics Template</vt:lpstr>
      <vt:lpstr>Parent Meeting  Phonics Screening Check</vt:lpstr>
      <vt:lpstr>Reading changes everything</vt:lpstr>
      <vt:lpstr>What is the Phonics Screening Check?</vt:lpstr>
      <vt:lpstr>Speed Sounds Set 3</vt:lpstr>
      <vt:lpstr>‘Special Friends’, ‘Fred Talk’</vt:lpstr>
      <vt:lpstr>Nonsense words</vt:lpstr>
      <vt:lpstr>Teach every child to read</vt:lpstr>
      <vt:lpstr>Virtual Classroom films</vt:lpstr>
      <vt:lpstr>Practice at home</vt:lpstr>
      <vt:lpstr>What can I do?</vt:lpstr>
      <vt:lpstr>Free Video Tutorials (ruthmiskin.com)</vt:lpstr>
      <vt:lpstr>Online resources available</vt:lpstr>
      <vt:lpstr>Reading changes everything</vt:lpstr>
      <vt:lpstr>Any questions?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Samantha Bechley</cp:lastModifiedBy>
  <cp:revision>130</cp:revision>
  <dcterms:created xsi:type="dcterms:W3CDTF">2015-11-23T14:36:59Z</dcterms:created>
  <dcterms:modified xsi:type="dcterms:W3CDTF">2024-09-29T12:13:40Z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0x010100522A65E8161FFB49A51180AF8FDF0C78</vt:lpwstr>
  </property>
  <property fmtid="{D5CDD505-2E9C-101B-9397-08002B2CF9AE}" pid="3" name="MSIP_Label_edc9667c-530e-49f7-ae71-bc1f5bf687b0_Enabled">
    <vt:lpwstr>true</vt:lpwstr>
  </property>
  <property fmtid="{D5CDD505-2E9C-101B-9397-08002B2CF9AE}" pid="4" name="MSIP_Label_edc9667c-530e-49f7-ae71-bc1f5bf687b0_SetDate">
    <vt:lpwstr>2024-09-29T12:13:15Z</vt:lpwstr>
  </property>
  <property fmtid="{D5CDD505-2E9C-101B-9397-08002B2CF9AE}" pid="5" name="MSIP_Label_edc9667c-530e-49f7-ae71-bc1f5bf687b0_Method">
    <vt:lpwstr>Standard</vt:lpwstr>
  </property>
  <property fmtid="{D5CDD505-2E9C-101B-9397-08002B2CF9AE}" pid="6" name="MSIP_Label_edc9667c-530e-49f7-ae71-bc1f5bf687b0_Name">
    <vt:lpwstr>defa4170-0d19-0005-0004-bc88714345d2</vt:lpwstr>
  </property>
  <property fmtid="{D5CDD505-2E9C-101B-9397-08002B2CF9AE}" pid="7" name="MSIP_Label_edc9667c-530e-49f7-ae71-bc1f5bf687b0_SiteId">
    <vt:lpwstr>efd2b652-cf7c-4651-90bf-6e93da426a51</vt:lpwstr>
  </property>
  <property fmtid="{D5CDD505-2E9C-101B-9397-08002B2CF9AE}" pid="8" name="MSIP_Label_edc9667c-530e-49f7-ae71-bc1f5bf687b0_ActionId">
    <vt:lpwstr>e63547e1-6274-45c3-8cce-8cefc6752711</vt:lpwstr>
  </property>
  <property fmtid="{D5CDD505-2E9C-101B-9397-08002B2CF9AE}" pid="9" name="MSIP_Label_edc9667c-530e-49f7-ae71-bc1f5bf687b0_ContentBits">
    <vt:lpwstr>0</vt:lpwstr>
  </property>
</Properties>
</file>