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1C5BF8-A661-417D-9C33-481C6DC694D9}" v="2" dt="2026-04-02T07:34:11.373"/>
    <p1510:client id="{664E81A6-3FD9-42EB-B90A-5F1E185210AD}" v="3" dt="2026-04-02T08:16:01.5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3E7B02-8268-4F78-9593-59EFC6F7FBA0}" type="datetimeFigureOut">
              <a:rPr lang="en-GB" smtClean="0"/>
              <a:t>02/04/2026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D06064-4BA3-41FB-A203-661FDAB9A6B4}" type="slidenum">
              <a:rPr lang="en-GB" smtClean="0"/>
              <a:t>‹#›</a:t>
            </a:fld>
            <a:endParaRPr lang="en-GB"/>
          </a:p>
        </p:txBody>
      </p:sp>
    </p:spTree>
    <p:extLst>
      <p:ext uri="{BB962C8B-B14F-4D97-AF65-F5344CB8AC3E}">
        <p14:creationId xmlns:p14="http://schemas.microsoft.com/office/powerpoint/2010/main" val="3398254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0D06064-4BA3-41FB-A203-661FDAB9A6B4}" type="slidenum">
              <a:rPr lang="en-GB" smtClean="0"/>
              <a:t>1</a:t>
            </a:fld>
            <a:endParaRPr lang="en-GB"/>
          </a:p>
        </p:txBody>
      </p:sp>
    </p:spTree>
    <p:extLst>
      <p:ext uri="{BB962C8B-B14F-4D97-AF65-F5344CB8AC3E}">
        <p14:creationId xmlns:p14="http://schemas.microsoft.com/office/powerpoint/2010/main" val="2396379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4C3B3-1B4E-CA6E-5EE0-BF04B0FA55A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D3D69E6-B899-1F8A-5E03-3B04EACC63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8E864F5-10CF-501F-8CBF-044976D774E7}"/>
              </a:ext>
            </a:extLst>
          </p:cNvPr>
          <p:cNvSpPr>
            <a:spLocks noGrp="1"/>
          </p:cNvSpPr>
          <p:nvPr>
            <p:ph type="dt" sz="half" idx="10"/>
          </p:nvPr>
        </p:nvSpPr>
        <p:spPr/>
        <p:txBody>
          <a:bodyPr/>
          <a:lstStyle/>
          <a:p>
            <a:fld id="{E02C25CA-9505-4890-99D9-8053132269AD}" type="datetimeFigureOut">
              <a:rPr lang="en-GB" smtClean="0"/>
              <a:t>02/04/2026</a:t>
            </a:fld>
            <a:endParaRPr lang="en-GB"/>
          </a:p>
        </p:txBody>
      </p:sp>
      <p:sp>
        <p:nvSpPr>
          <p:cNvPr id="5" name="Footer Placeholder 4">
            <a:extLst>
              <a:ext uri="{FF2B5EF4-FFF2-40B4-BE49-F238E27FC236}">
                <a16:creationId xmlns:a16="http://schemas.microsoft.com/office/drawing/2014/main" id="{2C19200C-54A2-E59F-E182-255AEF208A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843A3C0-A2A4-6D91-5CE4-A39655864458}"/>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2254685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1E3A6-7C1F-26D6-27CC-16117A31E81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1D340E2-AB7D-E7A4-FF85-3A9DDB6890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12D03A3-3326-9AF3-D102-884983B8CEAB}"/>
              </a:ext>
            </a:extLst>
          </p:cNvPr>
          <p:cNvSpPr>
            <a:spLocks noGrp="1"/>
          </p:cNvSpPr>
          <p:nvPr>
            <p:ph type="dt" sz="half" idx="10"/>
          </p:nvPr>
        </p:nvSpPr>
        <p:spPr/>
        <p:txBody>
          <a:bodyPr/>
          <a:lstStyle/>
          <a:p>
            <a:fld id="{E02C25CA-9505-4890-99D9-8053132269AD}" type="datetimeFigureOut">
              <a:rPr lang="en-GB" smtClean="0"/>
              <a:t>02/04/2026</a:t>
            </a:fld>
            <a:endParaRPr lang="en-GB"/>
          </a:p>
        </p:txBody>
      </p:sp>
      <p:sp>
        <p:nvSpPr>
          <p:cNvPr id="5" name="Footer Placeholder 4">
            <a:extLst>
              <a:ext uri="{FF2B5EF4-FFF2-40B4-BE49-F238E27FC236}">
                <a16:creationId xmlns:a16="http://schemas.microsoft.com/office/drawing/2014/main" id="{146949BE-856C-0ABD-5D6B-DF28B8AB34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FD928E-62A6-DA6C-9800-F1F7933DAC29}"/>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2249314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FDFD75-1CDA-C6EA-79FA-7143D862531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11C792-BE6D-6128-E291-50128F8B882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5DBD7F2-C5F5-2130-9B74-F08E23152DE2}"/>
              </a:ext>
            </a:extLst>
          </p:cNvPr>
          <p:cNvSpPr>
            <a:spLocks noGrp="1"/>
          </p:cNvSpPr>
          <p:nvPr>
            <p:ph type="dt" sz="half" idx="10"/>
          </p:nvPr>
        </p:nvSpPr>
        <p:spPr/>
        <p:txBody>
          <a:bodyPr/>
          <a:lstStyle/>
          <a:p>
            <a:fld id="{E02C25CA-9505-4890-99D9-8053132269AD}" type="datetimeFigureOut">
              <a:rPr lang="en-GB" smtClean="0"/>
              <a:t>02/04/2026</a:t>
            </a:fld>
            <a:endParaRPr lang="en-GB"/>
          </a:p>
        </p:txBody>
      </p:sp>
      <p:sp>
        <p:nvSpPr>
          <p:cNvPr id="5" name="Footer Placeholder 4">
            <a:extLst>
              <a:ext uri="{FF2B5EF4-FFF2-40B4-BE49-F238E27FC236}">
                <a16:creationId xmlns:a16="http://schemas.microsoft.com/office/drawing/2014/main" id="{E66787BF-E0F0-7E13-9422-1A293F7584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E844216-C96B-511B-DA31-120068E775CC}"/>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598236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5E281-1DA6-E69C-63FA-49F06F6E4DE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C6827C8-DDC4-27E9-C61C-FAFC740DAB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155B64-7790-5A8B-7052-1DA3EC9B5511}"/>
              </a:ext>
            </a:extLst>
          </p:cNvPr>
          <p:cNvSpPr>
            <a:spLocks noGrp="1"/>
          </p:cNvSpPr>
          <p:nvPr>
            <p:ph type="dt" sz="half" idx="10"/>
          </p:nvPr>
        </p:nvSpPr>
        <p:spPr/>
        <p:txBody>
          <a:bodyPr/>
          <a:lstStyle/>
          <a:p>
            <a:fld id="{E02C25CA-9505-4890-99D9-8053132269AD}" type="datetimeFigureOut">
              <a:rPr lang="en-GB" smtClean="0"/>
              <a:t>02/04/2026</a:t>
            </a:fld>
            <a:endParaRPr lang="en-GB"/>
          </a:p>
        </p:txBody>
      </p:sp>
      <p:sp>
        <p:nvSpPr>
          <p:cNvPr id="5" name="Footer Placeholder 4">
            <a:extLst>
              <a:ext uri="{FF2B5EF4-FFF2-40B4-BE49-F238E27FC236}">
                <a16:creationId xmlns:a16="http://schemas.microsoft.com/office/drawing/2014/main" id="{C4FA0D2C-31AF-9BC0-262D-FECF2BFE6FB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3D587E-99CB-2FD0-403E-45AA4BF44035}"/>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2270884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A5CB4-B945-F008-074D-6BDAABD934C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023E165-A748-1F03-2F6C-624FD3DD939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3EE4EF-B775-D281-E867-E0102FE55134}"/>
              </a:ext>
            </a:extLst>
          </p:cNvPr>
          <p:cNvSpPr>
            <a:spLocks noGrp="1"/>
          </p:cNvSpPr>
          <p:nvPr>
            <p:ph type="dt" sz="half" idx="10"/>
          </p:nvPr>
        </p:nvSpPr>
        <p:spPr/>
        <p:txBody>
          <a:bodyPr/>
          <a:lstStyle/>
          <a:p>
            <a:fld id="{E02C25CA-9505-4890-99D9-8053132269AD}" type="datetimeFigureOut">
              <a:rPr lang="en-GB" smtClean="0"/>
              <a:t>02/04/2026</a:t>
            </a:fld>
            <a:endParaRPr lang="en-GB"/>
          </a:p>
        </p:txBody>
      </p:sp>
      <p:sp>
        <p:nvSpPr>
          <p:cNvPr id="5" name="Footer Placeholder 4">
            <a:extLst>
              <a:ext uri="{FF2B5EF4-FFF2-40B4-BE49-F238E27FC236}">
                <a16:creationId xmlns:a16="http://schemas.microsoft.com/office/drawing/2014/main" id="{7FFF1069-AEEE-A509-4A67-CD7B6BD5710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351477-1B92-D4BE-CFEC-6F946EE10405}"/>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446871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E1020-89A4-2170-D641-1F751010BD8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3A023A-D9DB-BC57-D440-D5AEC7D3D61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62FBC09-F26B-210E-CD86-8BDA1C37091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445F129-7A6B-04AD-8047-E71BBC13AA9A}"/>
              </a:ext>
            </a:extLst>
          </p:cNvPr>
          <p:cNvSpPr>
            <a:spLocks noGrp="1"/>
          </p:cNvSpPr>
          <p:nvPr>
            <p:ph type="dt" sz="half" idx="10"/>
          </p:nvPr>
        </p:nvSpPr>
        <p:spPr/>
        <p:txBody>
          <a:bodyPr/>
          <a:lstStyle/>
          <a:p>
            <a:fld id="{E02C25CA-9505-4890-99D9-8053132269AD}" type="datetimeFigureOut">
              <a:rPr lang="en-GB" smtClean="0"/>
              <a:t>02/04/2026</a:t>
            </a:fld>
            <a:endParaRPr lang="en-GB"/>
          </a:p>
        </p:txBody>
      </p:sp>
      <p:sp>
        <p:nvSpPr>
          <p:cNvPr id="6" name="Footer Placeholder 5">
            <a:extLst>
              <a:ext uri="{FF2B5EF4-FFF2-40B4-BE49-F238E27FC236}">
                <a16:creationId xmlns:a16="http://schemas.microsoft.com/office/drawing/2014/main" id="{FFEA7ED0-EDDF-D2A3-1021-DDAF7E641FB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4D731C6-32E4-010A-33E8-9F23A25AB8BA}"/>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3355636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F9F4B-6863-AC67-784A-BBC393727EA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E6BA42E-C097-F363-18BB-4374172E08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4943136-156F-DE8E-FE6A-8689DF7C99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CFC6A57-D94D-C3CC-847F-A18915A88A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91ADFC-EA02-4F47-17F0-6DB048F84A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6E8FEDF-7A48-1761-E91C-894B14C0B5F5}"/>
              </a:ext>
            </a:extLst>
          </p:cNvPr>
          <p:cNvSpPr>
            <a:spLocks noGrp="1"/>
          </p:cNvSpPr>
          <p:nvPr>
            <p:ph type="dt" sz="half" idx="10"/>
          </p:nvPr>
        </p:nvSpPr>
        <p:spPr/>
        <p:txBody>
          <a:bodyPr/>
          <a:lstStyle/>
          <a:p>
            <a:fld id="{E02C25CA-9505-4890-99D9-8053132269AD}" type="datetimeFigureOut">
              <a:rPr lang="en-GB" smtClean="0"/>
              <a:t>02/04/2026</a:t>
            </a:fld>
            <a:endParaRPr lang="en-GB"/>
          </a:p>
        </p:txBody>
      </p:sp>
      <p:sp>
        <p:nvSpPr>
          <p:cNvPr id="8" name="Footer Placeholder 7">
            <a:extLst>
              <a:ext uri="{FF2B5EF4-FFF2-40B4-BE49-F238E27FC236}">
                <a16:creationId xmlns:a16="http://schemas.microsoft.com/office/drawing/2014/main" id="{F5978A9C-ABA9-CA58-D183-EB1424C88B9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2C63651-FAF6-ADA3-6030-006161C87401}"/>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2200377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A6122-DD5D-1968-6423-03B3DADACB4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C598260-E858-3471-4596-031AB6F41E6C}"/>
              </a:ext>
            </a:extLst>
          </p:cNvPr>
          <p:cNvSpPr>
            <a:spLocks noGrp="1"/>
          </p:cNvSpPr>
          <p:nvPr>
            <p:ph type="dt" sz="half" idx="10"/>
          </p:nvPr>
        </p:nvSpPr>
        <p:spPr/>
        <p:txBody>
          <a:bodyPr/>
          <a:lstStyle/>
          <a:p>
            <a:fld id="{E02C25CA-9505-4890-99D9-8053132269AD}" type="datetimeFigureOut">
              <a:rPr lang="en-GB" smtClean="0"/>
              <a:t>02/04/2026</a:t>
            </a:fld>
            <a:endParaRPr lang="en-GB"/>
          </a:p>
        </p:txBody>
      </p:sp>
      <p:sp>
        <p:nvSpPr>
          <p:cNvPr id="4" name="Footer Placeholder 3">
            <a:extLst>
              <a:ext uri="{FF2B5EF4-FFF2-40B4-BE49-F238E27FC236}">
                <a16:creationId xmlns:a16="http://schemas.microsoft.com/office/drawing/2014/main" id="{C773C4BB-AD09-CC54-93F8-62C1C2A8C20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543BABA-8E61-FFDE-F936-9D96C51DB072}"/>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2182529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79BD80-5A82-DA0C-B4DC-5664E9E65B78}"/>
              </a:ext>
            </a:extLst>
          </p:cNvPr>
          <p:cNvSpPr>
            <a:spLocks noGrp="1"/>
          </p:cNvSpPr>
          <p:nvPr>
            <p:ph type="dt" sz="half" idx="10"/>
          </p:nvPr>
        </p:nvSpPr>
        <p:spPr/>
        <p:txBody>
          <a:bodyPr/>
          <a:lstStyle/>
          <a:p>
            <a:fld id="{E02C25CA-9505-4890-99D9-8053132269AD}" type="datetimeFigureOut">
              <a:rPr lang="en-GB" smtClean="0"/>
              <a:t>02/04/2026</a:t>
            </a:fld>
            <a:endParaRPr lang="en-GB"/>
          </a:p>
        </p:txBody>
      </p:sp>
      <p:sp>
        <p:nvSpPr>
          <p:cNvPr id="3" name="Footer Placeholder 2">
            <a:extLst>
              <a:ext uri="{FF2B5EF4-FFF2-40B4-BE49-F238E27FC236}">
                <a16:creationId xmlns:a16="http://schemas.microsoft.com/office/drawing/2014/main" id="{E5CC7D23-28D8-1CED-F119-F978289450C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646B0A0-9DE7-9D39-F878-10D6C9DAC2A7}"/>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3331865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EF835-C4C6-4ADB-032D-2B0B0A7412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8EEEA07-D26C-A4B5-ACC6-7FF1129555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DC70AC1-E740-BB9B-7DC6-DC1024B3FD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249D9D-DF7D-2694-50C5-0D3DC32897F8}"/>
              </a:ext>
            </a:extLst>
          </p:cNvPr>
          <p:cNvSpPr>
            <a:spLocks noGrp="1"/>
          </p:cNvSpPr>
          <p:nvPr>
            <p:ph type="dt" sz="half" idx="10"/>
          </p:nvPr>
        </p:nvSpPr>
        <p:spPr/>
        <p:txBody>
          <a:bodyPr/>
          <a:lstStyle/>
          <a:p>
            <a:fld id="{E02C25CA-9505-4890-99D9-8053132269AD}" type="datetimeFigureOut">
              <a:rPr lang="en-GB" smtClean="0"/>
              <a:t>02/04/2026</a:t>
            </a:fld>
            <a:endParaRPr lang="en-GB"/>
          </a:p>
        </p:txBody>
      </p:sp>
      <p:sp>
        <p:nvSpPr>
          <p:cNvPr id="6" name="Footer Placeholder 5">
            <a:extLst>
              <a:ext uri="{FF2B5EF4-FFF2-40B4-BE49-F238E27FC236}">
                <a16:creationId xmlns:a16="http://schemas.microsoft.com/office/drawing/2014/main" id="{3FCD3D86-AB92-F171-9F5C-EA074308CB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77CE281-BCA0-105A-2381-2316E82A4E5A}"/>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3033279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AD783-5FEE-449E-5231-CFF953423F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12137D4-AEE4-9702-1090-FC60469AC9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C5D9307-0D62-9F2F-9FD4-5C9D4D9106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28BC9B-3002-DFF1-06C1-C17F4FF66A33}"/>
              </a:ext>
            </a:extLst>
          </p:cNvPr>
          <p:cNvSpPr>
            <a:spLocks noGrp="1"/>
          </p:cNvSpPr>
          <p:nvPr>
            <p:ph type="dt" sz="half" idx="10"/>
          </p:nvPr>
        </p:nvSpPr>
        <p:spPr/>
        <p:txBody>
          <a:bodyPr/>
          <a:lstStyle/>
          <a:p>
            <a:fld id="{E02C25CA-9505-4890-99D9-8053132269AD}" type="datetimeFigureOut">
              <a:rPr lang="en-GB" smtClean="0"/>
              <a:t>02/04/2026</a:t>
            </a:fld>
            <a:endParaRPr lang="en-GB"/>
          </a:p>
        </p:txBody>
      </p:sp>
      <p:sp>
        <p:nvSpPr>
          <p:cNvPr id="6" name="Footer Placeholder 5">
            <a:extLst>
              <a:ext uri="{FF2B5EF4-FFF2-40B4-BE49-F238E27FC236}">
                <a16:creationId xmlns:a16="http://schemas.microsoft.com/office/drawing/2014/main" id="{7DDE5770-6F55-98EA-31B5-0AEE4D5718E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9DB0F2-C575-C755-0BBF-FC8774635369}"/>
              </a:ext>
            </a:extLst>
          </p:cNvPr>
          <p:cNvSpPr>
            <a:spLocks noGrp="1"/>
          </p:cNvSpPr>
          <p:nvPr>
            <p:ph type="sldNum" sz="quarter" idx="12"/>
          </p:nvPr>
        </p:nvSpPr>
        <p:spPr/>
        <p:txBody>
          <a:bodyPr/>
          <a:lstStyle/>
          <a:p>
            <a:fld id="{65A7E22F-EC14-4666-9865-34CD071CE247}" type="slidenum">
              <a:rPr lang="en-GB" smtClean="0"/>
              <a:t>‹#›</a:t>
            </a:fld>
            <a:endParaRPr lang="en-GB"/>
          </a:p>
        </p:txBody>
      </p:sp>
    </p:spTree>
    <p:extLst>
      <p:ext uri="{BB962C8B-B14F-4D97-AF65-F5344CB8AC3E}">
        <p14:creationId xmlns:p14="http://schemas.microsoft.com/office/powerpoint/2010/main" val="291883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2256AA-BF9E-7474-0671-77043F70E8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9306142-7050-AA4C-1E77-BED38F8A04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2E6D95-ACE9-66E0-0765-E50D377573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02C25CA-9505-4890-99D9-8053132269AD}" type="datetimeFigureOut">
              <a:rPr lang="en-GB" smtClean="0"/>
              <a:t>02/04/2026</a:t>
            </a:fld>
            <a:endParaRPr lang="en-GB"/>
          </a:p>
        </p:txBody>
      </p:sp>
      <p:sp>
        <p:nvSpPr>
          <p:cNvPr id="5" name="Footer Placeholder 4">
            <a:extLst>
              <a:ext uri="{FF2B5EF4-FFF2-40B4-BE49-F238E27FC236}">
                <a16:creationId xmlns:a16="http://schemas.microsoft.com/office/drawing/2014/main" id="{8B8C53C2-F97F-4DE4-86E8-376C41B115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F7450EF-B65D-200E-E689-4FF012DD2A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5A7E22F-EC14-4666-9865-34CD071CE247}" type="slidenum">
              <a:rPr lang="en-GB" smtClean="0"/>
              <a:t>‹#›</a:t>
            </a:fld>
            <a:endParaRPr lang="en-GB"/>
          </a:p>
        </p:txBody>
      </p:sp>
    </p:spTree>
    <p:extLst>
      <p:ext uri="{BB962C8B-B14F-4D97-AF65-F5344CB8AC3E}">
        <p14:creationId xmlns:p14="http://schemas.microsoft.com/office/powerpoint/2010/main" val="1159233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09188" y="1848159"/>
            <a:ext cx="2503999" cy="2154436"/>
          </a:xfrm>
          <a:prstGeom prst="rect">
            <a:avLst/>
          </a:prstGeom>
          <a:solidFill>
            <a:schemeClr val="bg1"/>
          </a:solidFill>
        </p:spPr>
        <p:txBody>
          <a:bodyPr wrap="square" lIns="91440" tIns="45720" rIns="91440" bIns="45720" anchor="t">
            <a:spAutoFit/>
          </a:bodyPr>
          <a:lstStyle/>
          <a:p>
            <a:pPr algn="ctr"/>
            <a:r>
              <a:rPr lang="en-US" sz="2400" dirty="0">
                <a:ln w="18415" cmpd="sng">
                  <a:solidFill>
                    <a:schemeClr val="tx1"/>
                  </a:solidFill>
                  <a:prstDash val="solid"/>
                </a:ln>
                <a:latin typeface="Segoe UI"/>
                <a:cs typeface="Segoe UI"/>
              </a:rPr>
              <a:t>Summer </a:t>
            </a:r>
            <a:r>
              <a:rPr lang="en-US" sz="2400">
                <a:ln w="18415" cmpd="sng">
                  <a:solidFill>
                    <a:schemeClr val="tx1"/>
                  </a:solidFill>
                  <a:prstDash val="solid"/>
                </a:ln>
                <a:latin typeface="Segoe UI"/>
                <a:cs typeface="Segoe UI"/>
              </a:rPr>
              <a:t>term  2026</a:t>
            </a:r>
            <a:endParaRPr lang="en-US" sz="2400" dirty="0">
              <a:ln w="18415" cmpd="sng">
                <a:solidFill>
                  <a:prstClr val="black"/>
                </a:solidFill>
                <a:prstDash val="solid"/>
              </a:ln>
              <a:latin typeface="Segoe UI"/>
              <a:cs typeface="Segoe UI"/>
            </a:endParaRPr>
          </a:p>
          <a:p>
            <a:pPr algn="ctr"/>
            <a:endParaRPr lang="en-US" sz="2400" dirty="0">
              <a:ln w="18415" cmpd="sng">
                <a:solidFill>
                  <a:prstClr val="black"/>
                </a:solidFill>
                <a:prstDash val="solid"/>
              </a:ln>
              <a:latin typeface="Segoe UI" panose="020B0502040204020203" pitchFamily="34" charset="0"/>
              <a:cs typeface="Segoe UI" panose="020B0502040204020203" pitchFamily="34" charset="0"/>
            </a:endParaRPr>
          </a:p>
          <a:p>
            <a:pPr algn="ctr"/>
            <a:r>
              <a:rPr lang="en-US" sz="2400" dirty="0">
                <a:ln w="18415" cmpd="sng">
                  <a:solidFill>
                    <a:schemeClr val="tx1"/>
                  </a:solidFill>
                  <a:prstDash val="solid"/>
                </a:ln>
                <a:latin typeface="Segoe UI"/>
                <a:cs typeface="Segoe UI"/>
              </a:rPr>
              <a:t>Year Two</a:t>
            </a:r>
            <a:endParaRPr lang="en-US" sz="2400" dirty="0">
              <a:ln w="18415" cmpd="sng">
                <a:solidFill>
                  <a:prstClr val="black"/>
                </a:solidFill>
                <a:prstDash val="solid"/>
              </a:ln>
              <a:latin typeface="Segoe UI"/>
              <a:cs typeface="Segoe UI"/>
            </a:endParaRPr>
          </a:p>
          <a:p>
            <a:pPr algn="ctr"/>
            <a:endParaRPr lang="en-US" sz="2000" dirty="0">
              <a:ln w="18415" cmpd="sng">
                <a:solidFill>
                  <a:schemeClr val="tx1"/>
                </a:solidFill>
                <a:prstDash val="solid"/>
              </a:ln>
              <a:effectLst>
                <a:outerShdw blurRad="63500" dir="3600000" algn="tl" rotWithShape="0">
                  <a:srgbClr val="000000">
                    <a:alpha val="70000"/>
                  </a:srgbClr>
                </a:outerShdw>
              </a:effectLst>
              <a:latin typeface="Letter-join Plus 40" panose="02000505000000020003" pitchFamily="50" charset="0"/>
            </a:endParaRPr>
          </a:p>
          <a:p>
            <a:pPr algn="ctr"/>
            <a:endParaRPr lang="en-US" dirty="0">
              <a:ln w="18415" cmpd="sng">
                <a:solidFill>
                  <a:schemeClr val="tx1"/>
                </a:solidFill>
                <a:prstDash val="solid"/>
              </a:ln>
              <a:effectLst>
                <a:outerShdw blurRad="63500" dir="3600000" algn="tl" rotWithShape="0">
                  <a:srgbClr val="000000">
                    <a:alpha val="70000"/>
                  </a:srgbClr>
                </a:outerShdw>
              </a:effectLst>
              <a:latin typeface="Letter-join Plus 40" panose="02000505000000020003" pitchFamily="50" charset="0"/>
            </a:endParaRPr>
          </a:p>
        </p:txBody>
      </p:sp>
      <p:sp>
        <p:nvSpPr>
          <p:cNvPr id="6" name="TextBox 5"/>
          <p:cNvSpPr txBox="1"/>
          <p:nvPr/>
        </p:nvSpPr>
        <p:spPr>
          <a:xfrm>
            <a:off x="199447" y="158337"/>
            <a:ext cx="3703168" cy="1308050"/>
          </a:xfrm>
          <a:prstGeom prst="rect">
            <a:avLst/>
          </a:prstGeom>
          <a:noFill/>
          <a:ln w="19050">
            <a:solidFill>
              <a:schemeClr val="tx1"/>
            </a:solidFill>
          </a:ln>
        </p:spPr>
        <p:txBody>
          <a:bodyPr wrap="square" lIns="91440" tIns="45720" rIns="91440" bIns="45720" rtlCol="0" anchor="t">
            <a:spAutoFit/>
          </a:bodyPr>
          <a:lstStyle/>
          <a:p>
            <a:r>
              <a:rPr lang="en-GB" sz="1600" b="1" dirty="0">
                <a:latin typeface="Twinkl" pitchFamily="50" charset="0"/>
                <a:cs typeface="Segoe UI"/>
              </a:rPr>
              <a:t>As writers we will be... </a:t>
            </a:r>
            <a:r>
              <a:rPr lang="en-GB" sz="1050" dirty="0">
                <a:latin typeface="Twinkl" pitchFamily="50" charset="0"/>
                <a:cs typeface="Segoe UI"/>
              </a:rPr>
              <a:t>Continuing to develop basic sentence level skills, exploring ambitious vocabulary and applying this in our own writing. </a:t>
            </a:r>
          </a:p>
          <a:p>
            <a:r>
              <a:rPr lang="en-GB" sz="1050" dirty="0">
                <a:latin typeface="Twinkl" pitchFamily="50" charset="0"/>
                <a:cs typeface="Segoe UI"/>
              </a:rPr>
              <a:t>During the Summer term, children will looking at poetry, explanation text and our final unit will be a wishing tale. We will  be focusing on grammar, structure and expanding our vocabulary. </a:t>
            </a:r>
          </a:p>
        </p:txBody>
      </p:sp>
      <p:sp>
        <p:nvSpPr>
          <p:cNvPr id="7" name="TextBox 6"/>
          <p:cNvSpPr txBox="1"/>
          <p:nvPr/>
        </p:nvSpPr>
        <p:spPr>
          <a:xfrm>
            <a:off x="217032" y="3245500"/>
            <a:ext cx="4139040" cy="1954381"/>
          </a:xfrm>
          <a:prstGeom prst="rect">
            <a:avLst/>
          </a:prstGeom>
          <a:noFill/>
          <a:ln w="19050">
            <a:solidFill>
              <a:schemeClr val="tx1"/>
            </a:solidFill>
          </a:ln>
        </p:spPr>
        <p:txBody>
          <a:bodyPr wrap="square" lIns="91440" tIns="45720" rIns="91440" bIns="45720" rtlCol="0" anchor="t">
            <a:spAutoFit/>
          </a:bodyPr>
          <a:lstStyle/>
          <a:p>
            <a:r>
              <a:rPr lang="en-GB" sz="1600" b="1" dirty="0">
                <a:latin typeface="Twinkl" pitchFamily="50" charset="0"/>
                <a:cs typeface="Segoe UI"/>
              </a:rPr>
              <a:t>As mathematicians we will be… </a:t>
            </a:r>
            <a:r>
              <a:rPr lang="en-GB" sz="1050" b="1" dirty="0">
                <a:latin typeface="Twinkl" pitchFamily="50" charset="0"/>
                <a:cs typeface="Segoe UI"/>
              </a:rPr>
              <a:t>b</a:t>
            </a:r>
            <a:r>
              <a:rPr lang="en-GB" sz="1050" dirty="0">
                <a:latin typeface="Twinkl" pitchFamily="50" charset="0"/>
                <a:cs typeface="Segoe UI"/>
              </a:rPr>
              <a:t>eginning to understand fractions, looking at the parts and whole.  Recognising half, quatre and a third of amounts/objects. As a class we will also be learning the skill of telling the time. We will be focusing on O’clock, half past, quarter past and quarter to.  We will also be developing and building our knowledge of statistics and knowledge of language of position before we move onto consolidation.  This will review their maths work to date covering place value, number bonds, addition and subtraction and multiplication and division.  They will continue to use Times Table Rock Stars to support their learning.</a:t>
            </a:r>
          </a:p>
        </p:txBody>
      </p:sp>
      <p:sp>
        <p:nvSpPr>
          <p:cNvPr id="8" name="TextBox 7"/>
          <p:cNvSpPr txBox="1"/>
          <p:nvPr/>
        </p:nvSpPr>
        <p:spPr>
          <a:xfrm>
            <a:off x="307177" y="5299121"/>
            <a:ext cx="3642787" cy="907941"/>
          </a:xfrm>
          <a:prstGeom prst="rect">
            <a:avLst/>
          </a:prstGeom>
          <a:noFill/>
          <a:ln w="19050">
            <a:solidFill>
              <a:schemeClr val="tx1"/>
            </a:solidFill>
          </a:ln>
        </p:spPr>
        <p:txBody>
          <a:bodyPr wrap="square" lIns="91440" tIns="45720" rIns="91440" bIns="45720" rtlCol="0" anchor="t">
            <a:spAutoFit/>
          </a:bodyPr>
          <a:lstStyle/>
          <a:p>
            <a:r>
              <a:rPr lang="en-GB" sz="1600" b="1" dirty="0">
                <a:latin typeface="Segoe UI"/>
                <a:cs typeface="Segoe UI"/>
              </a:rPr>
              <a:t>As designers we will be learning to design and make our own </a:t>
            </a:r>
            <a:r>
              <a:rPr lang="en-GB" sz="1050" dirty="0">
                <a:latin typeface="Twinkl" pitchFamily="50" charset="0"/>
                <a:cs typeface="Segoe UI"/>
              </a:rPr>
              <a:t>glove puppets, creating props to tell a story to children in EYFS.</a:t>
            </a:r>
          </a:p>
          <a:p>
            <a:r>
              <a:rPr lang="en-GB" sz="1050" b="1" dirty="0">
                <a:latin typeface="Twinkl" pitchFamily="50" charset="0"/>
                <a:cs typeface="Segoe UI"/>
              </a:rPr>
              <a:t> </a:t>
            </a:r>
          </a:p>
        </p:txBody>
      </p:sp>
      <p:sp>
        <p:nvSpPr>
          <p:cNvPr id="9" name="TextBox 8"/>
          <p:cNvSpPr txBox="1"/>
          <p:nvPr/>
        </p:nvSpPr>
        <p:spPr>
          <a:xfrm>
            <a:off x="7736238" y="76789"/>
            <a:ext cx="4256315" cy="954107"/>
          </a:xfrm>
          <a:prstGeom prst="rect">
            <a:avLst/>
          </a:prstGeom>
          <a:noFill/>
          <a:ln w="19050">
            <a:solidFill>
              <a:schemeClr val="tx1"/>
            </a:solidFill>
          </a:ln>
        </p:spPr>
        <p:txBody>
          <a:bodyPr wrap="square" lIns="91440" tIns="45720" rIns="91440" bIns="45720" rtlCol="0" anchor="t">
            <a:spAutoFit/>
          </a:bodyPr>
          <a:lstStyle/>
          <a:p>
            <a:pPr lvl="0">
              <a:defRPr/>
            </a:pPr>
            <a:r>
              <a:rPr lang="en-GB" sz="1400" b="1" dirty="0">
                <a:latin typeface="Twinkl" pitchFamily="50" charset="0"/>
                <a:cs typeface="Segoe UI"/>
              </a:rPr>
              <a:t>In PSHE we will be…learning to </a:t>
            </a:r>
            <a:r>
              <a:rPr lang="en-GB" sz="1050" dirty="0"/>
              <a:t>identify the different members of my family, understand my relationship with each of them and know why it is important to share and cooperate. We will be learning to recognise and appreciate people who can help me in my family, my school and my community.</a:t>
            </a:r>
            <a:endParaRPr lang="en-GB" sz="1050" dirty="0">
              <a:latin typeface="Twinkl" pitchFamily="50" charset="0"/>
              <a:cs typeface="Segoe UI"/>
            </a:endParaRPr>
          </a:p>
        </p:txBody>
      </p:sp>
      <p:sp>
        <p:nvSpPr>
          <p:cNvPr id="12" name="TextBox 11"/>
          <p:cNvSpPr txBox="1"/>
          <p:nvPr/>
        </p:nvSpPr>
        <p:spPr>
          <a:xfrm>
            <a:off x="113110" y="1658119"/>
            <a:ext cx="4558740" cy="1308050"/>
          </a:xfrm>
          <a:prstGeom prst="rect">
            <a:avLst/>
          </a:prstGeom>
          <a:noFill/>
          <a:ln w="19050">
            <a:solidFill>
              <a:schemeClr val="tx1"/>
            </a:solidFill>
          </a:ln>
        </p:spPr>
        <p:txBody>
          <a:bodyPr wrap="square" lIns="91440" tIns="45720" rIns="91440" bIns="45720" rtlCol="0" anchor="t">
            <a:spAutoFit/>
          </a:bodyPr>
          <a:lstStyle/>
          <a:p>
            <a:pPr marL="0">
              <a:lnSpc>
                <a:spcPct val="100000"/>
              </a:lnSpc>
              <a:spcAft>
                <a:spcPts val="600"/>
              </a:spcAft>
            </a:pPr>
            <a:r>
              <a:rPr lang="en-GB" sz="1600" b="1" dirty="0">
                <a:latin typeface="Twinkl" pitchFamily="50" charset="0"/>
                <a:cs typeface="Segoe UI"/>
              </a:rPr>
              <a:t>As religious explorers we will be</a:t>
            </a:r>
            <a:r>
              <a:rPr lang="en-GB" sz="1000" b="1" dirty="0">
                <a:latin typeface="Twinkl" pitchFamily="50" charset="0"/>
                <a:cs typeface="Segoe UI"/>
              </a:rPr>
              <a:t>… </a:t>
            </a:r>
            <a:r>
              <a:rPr lang="en-GB" sz="1050" dirty="0">
                <a:latin typeface="Twinkl" pitchFamily="50" charset="0"/>
                <a:cs typeface="Segoe UI"/>
              </a:rPr>
              <a:t>exploring ‘What our senses tell us about Hindu worship’. During this unit, students will explore important ideas and forms of expression within Hindu Dharma, particularly how physical senses play a role in understanding concepts like "God" or ultimate reality. We will also be thinking about what it means to be a Hindu. We will look at how the Hindy religion instils a sense of belonging  starting off with the birth of a baby. </a:t>
            </a:r>
            <a:endParaRPr lang="en-GB" sz="1050" i="0" dirty="0">
              <a:effectLst/>
              <a:latin typeface="Twinkl" pitchFamily="50" charset="0"/>
              <a:ea typeface="Roboto" panose="02000000000000000000" pitchFamily="2" charset="0"/>
              <a:cs typeface="Times New Roman" panose="02020603050405020304" pitchFamily="18" charset="0"/>
            </a:endParaRPr>
          </a:p>
        </p:txBody>
      </p:sp>
      <p:pic>
        <p:nvPicPr>
          <p:cNvPr id="16" name="Picture 15">
            <a:extLst>
              <a:ext uri="{FF2B5EF4-FFF2-40B4-BE49-F238E27FC236}">
                <a16:creationId xmlns:a16="http://schemas.microsoft.com/office/drawing/2014/main" id="{1C359C10-9D53-45AE-B792-B8680C375CE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63737" y="3451138"/>
            <a:ext cx="2064525" cy="1797965"/>
          </a:xfrm>
          <a:prstGeom prst="rect">
            <a:avLst/>
          </a:prstGeom>
          <a:noFill/>
          <a:ln>
            <a:noFill/>
          </a:ln>
        </p:spPr>
      </p:pic>
      <p:sp>
        <p:nvSpPr>
          <p:cNvPr id="15" name="TextBox 14">
            <a:extLst>
              <a:ext uri="{FF2B5EF4-FFF2-40B4-BE49-F238E27FC236}">
                <a16:creationId xmlns:a16="http://schemas.microsoft.com/office/drawing/2014/main" id="{2FE22DF5-06DE-4019-8EBF-56362A85526C}"/>
              </a:ext>
            </a:extLst>
          </p:cNvPr>
          <p:cNvSpPr txBox="1"/>
          <p:nvPr/>
        </p:nvSpPr>
        <p:spPr>
          <a:xfrm>
            <a:off x="4059058" y="158337"/>
            <a:ext cx="3520737" cy="1438855"/>
          </a:xfrm>
          <a:prstGeom prst="rect">
            <a:avLst/>
          </a:prstGeom>
          <a:noFill/>
          <a:ln w="19050">
            <a:solidFill>
              <a:schemeClr val="tx1"/>
            </a:solidFill>
          </a:ln>
        </p:spPr>
        <p:txBody>
          <a:bodyPr wrap="square" lIns="91440" tIns="45720" rIns="91440" bIns="45720" rtlCol="0" anchor="t">
            <a:spAutoFit/>
          </a:bodyPr>
          <a:lstStyle/>
          <a:p>
            <a:r>
              <a:rPr lang="en-GB" sz="1400" b="1" dirty="0">
                <a:latin typeface="Twinkl" pitchFamily="50" charset="0"/>
                <a:cs typeface="Segoe UI"/>
              </a:rPr>
              <a:t>As athletes we will be…</a:t>
            </a:r>
          </a:p>
          <a:p>
            <a:r>
              <a:rPr lang="en-GB" sz="1050" dirty="0">
                <a:latin typeface="Twinkl" pitchFamily="50" charset="0"/>
                <a:cs typeface="Segoe UI"/>
              </a:rPr>
              <a:t>This term our Outdoor PE will also focus on wider gross motor skills developing ball skills with our Sports Direct Coach Sam, with a particular focus on </a:t>
            </a:r>
            <a:r>
              <a:rPr lang="en-GB" sz="1050" dirty="0" err="1">
                <a:latin typeface="Twinkl" pitchFamily="50" charset="0"/>
                <a:cs typeface="Segoe UI"/>
              </a:rPr>
              <a:t>Kwick</a:t>
            </a:r>
            <a:r>
              <a:rPr lang="en-GB" sz="1050" dirty="0">
                <a:latin typeface="Twinkl" pitchFamily="50" charset="0"/>
                <a:cs typeface="Segoe UI"/>
              </a:rPr>
              <a:t> Cricket. For our outdoor PE sessions we will use the MUGA to build and learn skills in athletics.  We will focus on running, throwing  and jumping to make sure we are race ready for Sports Day.  </a:t>
            </a:r>
          </a:p>
        </p:txBody>
      </p:sp>
      <p:sp>
        <p:nvSpPr>
          <p:cNvPr id="13" name="TextBox 12">
            <a:extLst>
              <a:ext uri="{FF2B5EF4-FFF2-40B4-BE49-F238E27FC236}">
                <a16:creationId xmlns:a16="http://schemas.microsoft.com/office/drawing/2014/main" id="{0D400DAD-984B-4BB1-82D7-28B7F63A415A}"/>
              </a:ext>
            </a:extLst>
          </p:cNvPr>
          <p:cNvSpPr txBox="1"/>
          <p:nvPr/>
        </p:nvSpPr>
        <p:spPr>
          <a:xfrm>
            <a:off x="4134056" y="5447582"/>
            <a:ext cx="3179131" cy="1138773"/>
          </a:xfrm>
          <a:prstGeom prst="rect">
            <a:avLst/>
          </a:prstGeom>
          <a:noFill/>
          <a:ln w="19050">
            <a:solidFill>
              <a:schemeClr val="tx1"/>
            </a:solidFill>
          </a:ln>
        </p:spPr>
        <p:txBody>
          <a:bodyPr wrap="square" lIns="91440" tIns="45720" rIns="91440" bIns="45720" rtlCol="0" anchor="t">
            <a:spAutoFit/>
          </a:bodyPr>
          <a:lstStyle/>
          <a:p>
            <a:r>
              <a:rPr lang="en-GB" sz="1600" b="1" dirty="0">
                <a:latin typeface="Twinkl" pitchFamily="50" charset="0"/>
                <a:cs typeface="Segoe UI"/>
              </a:rPr>
              <a:t>As musicians we will be… </a:t>
            </a:r>
            <a:r>
              <a:rPr lang="en-GB" sz="1050" b="0" i="0" dirty="0">
                <a:solidFill>
                  <a:srgbClr val="323636"/>
                </a:solidFill>
                <a:effectLst/>
                <a:latin typeface="proxima-nova"/>
              </a:rPr>
              <a:t> </a:t>
            </a:r>
            <a:r>
              <a:rPr lang="en-GB" sz="1050" dirty="0">
                <a:solidFill>
                  <a:srgbClr val="323636"/>
                </a:solidFill>
                <a:latin typeface="proxima-nova"/>
              </a:rPr>
              <a:t>l</a:t>
            </a:r>
            <a:r>
              <a:rPr lang="en-GB" sz="1050" b="0" i="0" dirty="0">
                <a:solidFill>
                  <a:srgbClr val="323636"/>
                </a:solidFill>
                <a:effectLst/>
                <a:latin typeface="proxima-nova"/>
              </a:rPr>
              <a:t>istening &amp; appraising different types of music. We will be learning new progressive warm-up games, Flexible Games and improvisation resources, and a new compose tool. Perform with more options too</a:t>
            </a:r>
            <a:endParaRPr lang="en-GB" sz="1050" b="1" dirty="0">
              <a:latin typeface="Twinkl" pitchFamily="50" charset="0"/>
              <a:cs typeface="Segoe UI"/>
            </a:endParaRPr>
          </a:p>
          <a:p>
            <a:endParaRPr lang="en-GB" sz="1000" dirty="0">
              <a:latin typeface="Segoe UI" panose="020B0502040204020203" pitchFamily="34" charset="0"/>
              <a:cs typeface="Segoe UI" panose="020B0502040204020203" pitchFamily="34" charset="0"/>
            </a:endParaRPr>
          </a:p>
        </p:txBody>
      </p:sp>
      <p:sp>
        <p:nvSpPr>
          <p:cNvPr id="2" name="TextBox 1">
            <a:extLst>
              <a:ext uri="{FF2B5EF4-FFF2-40B4-BE49-F238E27FC236}">
                <a16:creationId xmlns:a16="http://schemas.microsoft.com/office/drawing/2014/main" id="{B9A7552A-520E-4740-AD15-BAD5FEE8547B}"/>
              </a:ext>
            </a:extLst>
          </p:cNvPr>
          <p:cNvSpPr txBox="1"/>
          <p:nvPr/>
        </p:nvSpPr>
        <p:spPr>
          <a:xfrm>
            <a:off x="7736238" y="3105080"/>
            <a:ext cx="4392819" cy="1023357"/>
          </a:xfrm>
          <a:prstGeom prst="rect">
            <a:avLst/>
          </a:prstGeom>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r>
              <a:rPr lang="en-GB" b="1" dirty="0">
                <a:latin typeface="Twinkl" pitchFamily="50" charset="0"/>
                <a:cs typeface="Segoe UI"/>
              </a:rPr>
              <a:t>As Geographers we will be</a:t>
            </a:r>
            <a:r>
              <a:rPr lang="en-GB" sz="1050" b="1" dirty="0">
                <a:latin typeface="Twinkl" pitchFamily="50" charset="0"/>
                <a:cs typeface="Segoe UI"/>
              </a:rPr>
              <a:t>…l</a:t>
            </a:r>
            <a:r>
              <a:rPr lang="en-GB" sz="1050" dirty="0">
                <a:latin typeface="Twinkl" pitchFamily="50" charset="0"/>
                <a:cs typeface="Segoe UI"/>
              </a:rPr>
              <a:t>ocating the seas around the UK and oceans of the world. Identifying physical and human features around rivers and coastal areas</a:t>
            </a:r>
            <a:r>
              <a:rPr kumimoji="0" lang="en-GB" sz="1050" b="0" i="0" u="none" strike="noStrike" kern="1200" cap="none" spc="0" normalizeH="0" baseline="0" noProof="0" dirty="0">
                <a:ln>
                  <a:noFill/>
                </a:ln>
                <a:solidFill>
                  <a:srgbClr val="000000"/>
                </a:solidFill>
                <a:effectLst/>
                <a:uLnTx/>
                <a:uFillTx/>
                <a:latin typeface="Twinkl" pitchFamily="50" charset="0"/>
                <a:ea typeface="Roboto" panose="02000000000000000000" pitchFamily="2" charset="0"/>
                <a:cs typeface="Times New Roman" panose="02020603050405020304" pitchFamily="18" charset="0"/>
              </a:rPr>
              <a:t>The similarities and differences between the lives of Sacagawea and Michael Collins.</a:t>
            </a:r>
          </a:p>
          <a:p>
            <a:endParaRPr kumimoji="0" lang="en-GB" sz="11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endParaRPr>
          </a:p>
        </p:txBody>
      </p:sp>
      <p:sp>
        <p:nvSpPr>
          <p:cNvPr id="3" name="TextBox 2">
            <a:extLst>
              <a:ext uri="{FF2B5EF4-FFF2-40B4-BE49-F238E27FC236}">
                <a16:creationId xmlns:a16="http://schemas.microsoft.com/office/drawing/2014/main" id="{2F4D066F-A524-207F-0FA4-E5652FC4F955}"/>
              </a:ext>
            </a:extLst>
          </p:cNvPr>
          <p:cNvSpPr txBox="1"/>
          <p:nvPr/>
        </p:nvSpPr>
        <p:spPr>
          <a:xfrm>
            <a:off x="7724279" y="1270443"/>
            <a:ext cx="4416736" cy="1773884"/>
          </a:xfrm>
          <a:prstGeom prst="rect">
            <a:avLst/>
          </a:prstGeom>
          <a:noFill/>
          <a:ln w="19050">
            <a:solidFill>
              <a:schemeClr val="tx1"/>
            </a:solidFill>
          </a:ln>
        </p:spPr>
        <p:txBody>
          <a:bodyPr wrap="square" lIns="91440" tIns="45720" rIns="91440" bIns="45720" rtlCol="0" anchor="t">
            <a:spAutoFit/>
          </a:bodyPr>
          <a:lstStyle/>
          <a:p>
            <a:pPr>
              <a:lnSpc>
                <a:spcPts val="1400"/>
              </a:lnSpc>
              <a:spcAft>
                <a:spcPts val="600"/>
              </a:spcAft>
            </a:pPr>
            <a:r>
              <a:rPr lang="en-GB" sz="1600" b="1" dirty="0">
                <a:latin typeface="Twinkl" pitchFamily="50" charset="0"/>
                <a:cs typeface="Segoe UI"/>
              </a:rPr>
              <a:t>As scientists we will be…</a:t>
            </a:r>
            <a:r>
              <a:rPr lang="en-GB" sz="1050" dirty="0">
                <a:latin typeface="Twinkl" pitchFamily="50" charset="0"/>
                <a:cs typeface="Segoe UI"/>
              </a:rPr>
              <a:t>focusing on the three states of matter: solids, liquids, and gases. Students will learn that these states have different properties and that substances can change between them. We will also have a Consolidation and Review Unit. This will allow pupils the opportunity to revisit science content to check for understanding, check retention of information, identify any gaps in knowledge, challenge misconceptions and give them time to reinforce knowledge.</a:t>
            </a:r>
          </a:p>
          <a:p>
            <a:pPr>
              <a:lnSpc>
                <a:spcPts val="1400"/>
              </a:lnSpc>
              <a:spcAft>
                <a:spcPts val="600"/>
              </a:spcAft>
            </a:pPr>
            <a:endParaRPr lang="en-GB" sz="1050" dirty="0">
              <a:latin typeface="Twinkl" pitchFamily="50" charset="0"/>
              <a:cs typeface="Segoe UI"/>
            </a:endParaRPr>
          </a:p>
        </p:txBody>
      </p:sp>
      <p:sp>
        <p:nvSpPr>
          <p:cNvPr id="5" name="TextBox 4">
            <a:extLst>
              <a:ext uri="{FF2B5EF4-FFF2-40B4-BE49-F238E27FC236}">
                <a16:creationId xmlns:a16="http://schemas.microsoft.com/office/drawing/2014/main" id="{F5E88CAF-9BCD-1DD9-20D9-58FCC046496C}"/>
              </a:ext>
            </a:extLst>
          </p:cNvPr>
          <p:cNvSpPr txBox="1"/>
          <p:nvPr/>
        </p:nvSpPr>
        <p:spPr>
          <a:xfrm>
            <a:off x="7437409" y="5388522"/>
            <a:ext cx="3642787" cy="1392689"/>
          </a:xfrm>
          <a:prstGeom prst="rect">
            <a:avLst/>
          </a:prstGeom>
          <a:noFill/>
          <a:ln w="19050">
            <a:solidFill>
              <a:schemeClr val="tx1"/>
            </a:solidFill>
          </a:ln>
        </p:spPr>
        <p:txBody>
          <a:bodyPr wrap="square" lIns="91440" tIns="45720" rIns="91440" bIns="45720" rtlCol="0" anchor="t">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GB" sz="1600" b="1" dirty="0">
                <a:latin typeface="Twinkl" pitchFamily="50" charset="0"/>
                <a:cs typeface="Segoe UI"/>
              </a:rPr>
              <a:t>As artists we will be…</a:t>
            </a:r>
            <a:r>
              <a:rPr lang="en-GB" sz="1600" b="1">
                <a:latin typeface="Twinkl" pitchFamily="50" charset="0"/>
                <a:cs typeface="Segoe UI"/>
              </a:rPr>
              <a:t> </a:t>
            </a:r>
            <a:r>
              <a:rPr kumimoji="0" lang="en-GB" sz="1050" b="0" i="0" u="none" strike="noStrike" kern="1200" cap="none" spc="0" normalizeH="0" baseline="0" noProof="0">
                <a:ln>
                  <a:noFill/>
                </a:ln>
                <a:solidFill>
                  <a:srgbClr val="000000"/>
                </a:solidFill>
                <a:effectLst/>
                <a:uLnTx/>
                <a:uFillTx/>
                <a:latin typeface="Twinkl" pitchFamily="50" charset="0"/>
                <a:ea typeface="Roboto" panose="02000000000000000000" pitchFamily="2" charset="0"/>
                <a:cs typeface="Calibri" panose="020F0502020204030204" pitchFamily="34" charset="0"/>
              </a:rPr>
              <a:t>Using wax resist and watercolour to create water textures. Exploring collage to create an outcome using suspended fish paintings. Looking at these famous artist: </a:t>
            </a:r>
            <a:r>
              <a:rPr kumimoji="0" lang="en-GB" sz="1050" b="1" i="0" u="none" strike="noStrike" kern="1200" cap="none" spc="0" normalizeH="0" baseline="0" noProof="0">
                <a:ln>
                  <a:noFill/>
                </a:ln>
                <a:solidFill>
                  <a:srgbClr val="C35993"/>
                </a:solidFill>
                <a:effectLst/>
                <a:uLnTx/>
                <a:uFillTx/>
                <a:latin typeface="Twinkl" pitchFamily="50" charset="0"/>
                <a:ea typeface="Roboto" panose="02000000000000000000" pitchFamily="2" charset="0"/>
                <a:cs typeface="Calibri" panose="020F0502020204030204" pitchFamily="34" charset="0"/>
              </a:rPr>
              <a:t>Katsushika Hokusai, David Hockney, Claude Monet</a:t>
            </a:r>
          </a:p>
          <a:p>
            <a:r>
              <a:rPr lang="en-GB" sz="1050" b="1">
                <a:latin typeface="Twinkl" pitchFamily="50" charset="0"/>
                <a:cs typeface="Segoe UI"/>
              </a:rPr>
              <a:t> </a:t>
            </a:r>
            <a:endParaRPr lang="en-GB" sz="1050">
              <a:latin typeface="Twinkl" pitchFamily="50" charset="0"/>
              <a:cs typeface="Segoe UI"/>
            </a:endParaRPr>
          </a:p>
          <a:p>
            <a:r>
              <a:rPr lang="en-GB" sz="1600" b="1">
                <a:latin typeface="Twinkl" pitchFamily="50" charset="0"/>
                <a:cs typeface="Segoe UI"/>
              </a:rPr>
              <a:t> </a:t>
            </a:r>
            <a:endParaRPr lang="en-GB" sz="1050" dirty="0">
              <a:latin typeface="Twinkl" pitchFamily="50" charset="0"/>
              <a:cs typeface="Segoe UI"/>
            </a:endParaRPr>
          </a:p>
        </p:txBody>
      </p:sp>
      <p:sp>
        <p:nvSpPr>
          <p:cNvPr id="10" name="TextBox 9">
            <a:extLst>
              <a:ext uri="{FF2B5EF4-FFF2-40B4-BE49-F238E27FC236}">
                <a16:creationId xmlns:a16="http://schemas.microsoft.com/office/drawing/2014/main" id="{0AFF8DF6-C278-03C6-53B6-85DF470A4D9A}"/>
              </a:ext>
            </a:extLst>
          </p:cNvPr>
          <p:cNvSpPr txBox="1"/>
          <p:nvPr/>
        </p:nvSpPr>
        <p:spPr>
          <a:xfrm>
            <a:off x="7724279" y="4222690"/>
            <a:ext cx="4392819" cy="1138773"/>
          </a:xfrm>
          <a:prstGeom prst="rect">
            <a:avLst/>
          </a:prstGeom>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r>
              <a:rPr lang="en-GB" b="1" dirty="0">
                <a:latin typeface="Twinkl" pitchFamily="50" charset="0"/>
                <a:cs typeface="Segoe UI"/>
              </a:rPr>
              <a:t>As Historians we will be learning about </a:t>
            </a:r>
            <a:r>
              <a:rPr lang="en-GB" dirty="0">
                <a:latin typeface="Twinkl" pitchFamily="50" charset="0"/>
                <a:cs typeface="Segoe UI"/>
              </a:rPr>
              <a:t>t</a:t>
            </a:r>
            <a:r>
              <a:rPr kumimoji="0" lang="en-GB" sz="1050" b="0" i="0" u="none" strike="noStrike" kern="1200" cap="none" spc="0" normalizeH="0" baseline="0" noProof="0" dirty="0">
                <a:ln>
                  <a:noFill/>
                </a:ln>
                <a:solidFill>
                  <a:srgbClr val="000000"/>
                </a:solidFill>
                <a:effectLst/>
                <a:uLnTx/>
                <a:uFillTx/>
                <a:latin typeface="Twinkl" pitchFamily="50" charset="0"/>
                <a:ea typeface="Roboto" panose="02000000000000000000" pitchFamily="2" charset="0"/>
                <a:cs typeface="Times New Roman" panose="02020603050405020304" pitchFamily="18" charset="0"/>
              </a:rPr>
              <a:t>he similarities and differences between the lives of Sacagawea and Michael Collins. We will be learning about events beyond living memory and comparing aspects of life in different periods.</a:t>
            </a:r>
          </a:p>
          <a:p>
            <a:endParaRPr kumimoji="0" lang="en-GB" sz="11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47D945A3BD4FE43983E0BE726DAAC2F" ma:contentTypeVersion="5" ma:contentTypeDescription="Create a new document." ma:contentTypeScope="" ma:versionID="65adb86d63f5267894d8ced7bfe07308">
  <xsd:schema xmlns:xsd="http://www.w3.org/2001/XMLSchema" xmlns:xs="http://www.w3.org/2001/XMLSchema" xmlns:p="http://schemas.microsoft.com/office/2006/metadata/properties" xmlns:ns1="http://schemas.microsoft.com/sharepoint/v3" xmlns:ns2="566b2ce9-55ef-4970-a6d7-9826005c5e34" xmlns:ns3="036cceee-a827-4eab-a979-e780f9466e8d" xmlns:ns4="db7e5c1b-9a03-435a-8095-ef3b935cf9d4" xmlns:ns5="a6ef2bb4-1de6-4d04-83a9-de9344d8c5c2" targetNamespace="http://schemas.microsoft.com/office/2006/metadata/properties" ma:root="true" ma:fieldsID="3c4a5f8ae824cc3dcfb5b80a44c1077e" ns1:_="" ns2:_="" ns3:_="" ns4:_="" ns5:_="">
    <xsd:import namespace="http://schemas.microsoft.com/sharepoint/v3"/>
    <xsd:import namespace="566b2ce9-55ef-4970-a6d7-9826005c5e34"/>
    <xsd:import namespace="036cceee-a827-4eab-a979-e780f9466e8d"/>
    <xsd:import namespace="db7e5c1b-9a03-435a-8095-ef3b935cf9d4"/>
    <xsd:import namespace="a6ef2bb4-1de6-4d04-83a9-de9344d8c5c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1:_ip_UnifiedCompliancePolicyProperties" minOccurs="0"/>
                <xsd:element ref="ns1:_ip_UnifiedCompliancePolicyUIAction" minOccurs="0"/>
                <xsd:element ref="ns2:Dateandtime" minOccurs="0"/>
                <xsd:element ref="ns4:lcf76f155ced4ddcb4097134ff3c332f" minOccurs="0"/>
                <xsd:element ref="ns5:TaxCatchAll" minOccurs="0"/>
                <xsd:element ref="ns4: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66b2ce9-55ef-4970-a6d7-9826005c5e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dexed="true" ma:internalName="MediaServiceLocation" ma:readOnly="true">
      <xsd:simpleType>
        <xsd:restriction base="dms:Text"/>
      </xsd:simpleType>
    </xsd:element>
    <xsd:element name="MediaServiceObjectDetectorVersions" ma:index="1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Dateandtime" ma:index="22" nillable="true" ma:displayName="Date and time" ma:format="DateOnly" ma:internalName="Dateandtim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036cceee-a827-4eab-a979-e780f9466e8d"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b7e5c1b-9a03-435a-8095-ef3b935cf9d4" elementFormDefault="qualified">
    <xsd:import namespace="http://schemas.microsoft.com/office/2006/documentManagement/types"/>
    <xsd:import namespace="http://schemas.microsoft.com/office/infopath/2007/PartnerControls"/>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4e4bd1f4-dbb3-4b03-86a4-745cd3902983" ma:termSetId="09814cd3-568e-fe90-9814-8d621ff8fb84" ma:anchorId="fba54fb3-c3e1-fe81-a776-ca4b69148c4d" ma:open="true" ma:isKeyword="false">
      <xsd:complexType>
        <xsd:sequence>
          <xsd:element ref="pc:Terms" minOccurs="0" maxOccurs="1"/>
        </xsd:sequence>
      </xsd:complex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6ef2bb4-1de6-4d04-83a9-de9344d8c5c2"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00ce4836-a5b5-431d-9935-13890aab84ed}" ma:internalName="TaxCatchAll" ma:showField="CatchAllData" ma:web="a6ef2bb4-1de6-4d04-83a9-de9344d8c5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a6ef2bb4-1de6-4d04-83a9-de9344d8c5c2" xsi:nil="true"/>
    <_ip_UnifiedCompliancePolicyProperties xmlns="http://schemas.microsoft.com/sharepoint/v3" xsi:nil="true"/>
    <lcf76f155ced4ddcb4097134ff3c332f xmlns="db7e5c1b-9a03-435a-8095-ef3b935cf9d4">
      <Terms xmlns="http://schemas.microsoft.com/office/infopath/2007/PartnerControls"/>
    </lcf76f155ced4ddcb4097134ff3c332f>
    <Dateandtime xmlns="566b2ce9-55ef-4970-a6d7-9826005c5e34" xsi:nil="true"/>
  </documentManagement>
</p:properties>
</file>

<file path=customXml/itemProps1.xml><?xml version="1.0" encoding="utf-8"?>
<ds:datastoreItem xmlns:ds="http://schemas.openxmlformats.org/officeDocument/2006/customXml" ds:itemID="{8A62DD3B-7DB0-4E57-94F1-CC6FAD886F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66b2ce9-55ef-4970-a6d7-9826005c5e34"/>
    <ds:schemaRef ds:uri="036cceee-a827-4eab-a979-e780f9466e8d"/>
    <ds:schemaRef ds:uri="db7e5c1b-9a03-435a-8095-ef3b935cf9d4"/>
    <ds:schemaRef ds:uri="a6ef2bb4-1de6-4d04-83a9-de9344d8c5c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E50F394-39A0-4514-B3C3-2D90E3A99BCC}">
  <ds:schemaRefs>
    <ds:schemaRef ds:uri="http://schemas.microsoft.com/sharepoint/v3/contenttype/forms"/>
  </ds:schemaRefs>
</ds:datastoreItem>
</file>

<file path=customXml/itemProps3.xml><?xml version="1.0" encoding="utf-8"?>
<ds:datastoreItem xmlns:ds="http://schemas.openxmlformats.org/officeDocument/2006/customXml" ds:itemID="{F08C8FAD-87C8-476D-AF80-3B5D28A2CEE9}">
  <ds:schemaRefs>
    <ds:schemaRef ds:uri="http://purl.org/dc/dcmitype/"/>
    <ds:schemaRef ds:uri="http://purl.org/dc/elements/1.1/"/>
    <ds:schemaRef ds:uri="http://schemas.microsoft.com/office/2006/documentManagement/types"/>
    <ds:schemaRef ds:uri="a6ef2bb4-1de6-4d04-83a9-de9344d8c5c2"/>
    <ds:schemaRef ds:uri="http://purl.org/dc/terms/"/>
    <ds:schemaRef ds:uri="566b2ce9-55ef-4970-a6d7-9826005c5e34"/>
    <ds:schemaRef ds:uri="http://schemas.openxmlformats.org/package/2006/metadata/core-properties"/>
    <ds:schemaRef ds:uri="036cceee-a827-4eab-a979-e780f9466e8d"/>
    <ds:schemaRef ds:uri="http://schemas.microsoft.com/office/infopath/2007/PartnerControls"/>
    <ds:schemaRef ds:uri="http://schemas.microsoft.com/office/2006/metadata/properties"/>
    <ds:schemaRef ds:uri="http://schemas.microsoft.com/sharepoint/v3"/>
    <ds:schemaRef ds:uri="db7e5c1b-9a03-435a-8095-ef3b935cf9d4"/>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681</Words>
  <Application>Microsoft Office PowerPoint</Application>
  <PresentationFormat>Widescreen</PresentationFormat>
  <Paragraphs>20</Paragraphs>
  <Slides>1</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Aptos</vt:lpstr>
      <vt:lpstr>Aptos Display</vt:lpstr>
      <vt:lpstr>Arial</vt:lpstr>
      <vt:lpstr>Letter-join Plus 40</vt:lpstr>
      <vt:lpstr>proxima-nova</vt:lpstr>
      <vt:lpstr>Roboto</vt:lpstr>
      <vt:lpstr>Segoe UI</vt:lpstr>
      <vt:lpstr>Twinkl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Natalie Anderson</dc:creator>
  <cp:lastModifiedBy>Samantha Bechley</cp:lastModifiedBy>
  <cp:revision>7</cp:revision>
  <dcterms:created xsi:type="dcterms:W3CDTF">2024-06-05T07:48:21Z</dcterms:created>
  <dcterms:modified xsi:type="dcterms:W3CDTF">2026-04-02T08:23:01Z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dc9667c-530e-49f7-ae71-bc1f5bf687b0_Enabled">
    <vt:lpwstr>true</vt:lpwstr>
  </property>
  <property fmtid="{D5CDD505-2E9C-101B-9397-08002B2CF9AE}" pid="3" name="MSIP_Label_edc9667c-530e-49f7-ae71-bc1f5bf687b0_SetDate">
    <vt:lpwstr>2024-08-09T07:31:37Z</vt:lpwstr>
  </property>
  <property fmtid="{D5CDD505-2E9C-101B-9397-08002B2CF9AE}" pid="4" name="MSIP_Label_edc9667c-530e-49f7-ae71-bc1f5bf687b0_Method">
    <vt:lpwstr>Standard</vt:lpwstr>
  </property>
  <property fmtid="{D5CDD505-2E9C-101B-9397-08002B2CF9AE}" pid="5" name="MSIP_Label_edc9667c-530e-49f7-ae71-bc1f5bf687b0_Name">
    <vt:lpwstr>defa4170-0d19-0005-0004-bc88714345d2</vt:lpwstr>
  </property>
  <property fmtid="{D5CDD505-2E9C-101B-9397-08002B2CF9AE}" pid="6" name="MSIP_Label_edc9667c-530e-49f7-ae71-bc1f5bf687b0_SiteId">
    <vt:lpwstr>efd2b652-cf7c-4651-90bf-6e93da426a51</vt:lpwstr>
  </property>
  <property fmtid="{D5CDD505-2E9C-101B-9397-08002B2CF9AE}" pid="7" name="MSIP_Label_edc9667c-530e-49f7-ae71-bc1f5bf687b0_ActionId">
    <vt:lpwstr>8dea2b02-f78d-4777-8ee4-a0adb0a78ed1</vt:lpwstr>
  </property>
  <property fmtid="{D5CDD505-2E9C-101B-9397-08002B2CF9AE}" pid="8" name="MSIP_Label_edc9667c-530e-49f7-ae71-bc1f5bf687b0_ContentBits">
    <vt:lpwstr>0</vt:lpwstr>
  </property>
  <property fmtid="{D5CDD505-2E9C-101B-9397-08002B2CF9AE}" pid="9" name="MediaServiceImageTags">
    <vt:lpwstr/>
  </property>
  <property fmtid="{D5CDD505-2E9C-101B-9397-08002B2CF9AE}" pid="10" name="ContentTypeId">
    <vt:lpwstr>0x010100B47D945A3BD4FE43983E0BE726DAAC2F</vt:lpwstr>
  </property>
</Properties>
</file>