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Lst>
  <p:sldSz cx="9906000" cy="6858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1406" y="77"/>
      </p:cViewPr>
      <p:guideLst>
        <p:guide orient="horz" pos="2160"/>
        <p:guide pos="31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6"/>
            <a:ext cx="84201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D8D0B12-F9BA-4ECE-AE26-10E9FBF99E19}" type="datetimeFigureOut">
              <a:rPr lang="en-GB" smtClean="0"/>
              <a:pPr/>
              <a:t>16/07/2026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F186C62-EF95-4CC3-A10C-717BF306B8EB}"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D8D0B12-F9BA-4ECE-AE26-10E9FBF99E19}" type="datetimeFigureOut">
              <a:rPr lang="en-GB" smtClean="0"/>
              <a:pPr/>
              <a:t>16/07/2026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F186C62-EF95-4CC3-A10C-717BF306B8EB}"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80337" y="274639"/>
            <a:ext cx="2414588"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536575" y="274639"/>
            <a:ext cx="707866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D8D0B12-F9BA-4ECE-AE26-10E9FBF99E19}" type="datetimeFigureOut">
              <a:rPr lang="en-GB" smtClean="0"/>
              <a:pPr/>
              <a:t>16/07/2026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F186C62-EF95-4CC3-A10C-717BF306B8EB}"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D8D0B12-F9BA-4ECE-AE26-10E9FBF99E19}" type="datetimeFigureOut">
              <a:rPr lang="en-GB" smtClean="0"/>
              <a:pPr/>
              <a:t>16/07/2026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F186C62-EF95-4CC3-A10C-717BF306B8EB}"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D8D0B12-F9BA-4ECE-AE26-10E9FBF99E19}" type="datetimeFigureOut">
              <a:rPr lang="en-GB" smtClean="0"/>
              <a:pPr/>
              <a:t>16/07/2026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F186C62-EF95-4CC3-A10C-717BF306B8EB}"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536575"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448300"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AD8D0B12-F9BA-4ECE-AE26-10E9FBF99E19}" type="datetimeFigureOut">
              <a:rPr lang="en-GB" smtClean="0"/>
              <a:pPr/>
              <a:t>16/07/2026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F186C62-EF95-4CC3-A10C-717BF306B8EB}"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AD8D0B12-F9BA-4ECE-AE26-10E9FBF99E19}" type="datetimeFigureOut">
              <a:rPr lang="en-GB" smtClean="0"/>
              <a:pPr/>
              <a:t>16/07/2026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F186C62-EF95-4CC3-A10C-717BF306B8EB}"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AD8D0B12-F9BA-4ECE-AE26-10E9FBF99E19}" type="datetimeFigureOut">
              <a:rPr lang="en-GB" smtClean="0"/>
              <a:pPr/>
              <a:t>16/07/2026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F186C62-EF95-4CC3-A10C-717BF306B8EB}"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8D0B12-F9BA-4ECE-AE26-10E9FBF99E19}" type="datetimeFigureOut">
              <a:rPr lang="en-GB" smtClean="0"/>
              <a:pPr/>
              <a:t>16/07/2026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F186C62-EF95-4CC3-A10C-717BF306B8EB}"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D8D0B12-F9BA-4ECE-AE26-10E9FBF99E19}" type="datetimeFigureOut">
              <a:rPr lang="en-GB" smtClean="0"/>
              <a:pPr/>
              <a:t>16/07/2026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F186C62-EF95-4CC3-A10C-717BF306B8EB}"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D8D0B12-F9BA-4ECE-AE26-10E9FBF99E19}" type="datetimeFigureOut">
              <a:rPr lang="en-GB" smtClean="0"/>
              <a:pPr/>
              <a:t>16/07/2026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F186C62-EF95-4CC3-A10C-717BF306B8EB}"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8D0B12-F9BA-4ECE-AE26-10E9FBF99E19}" type="datetimeFigureOut">
              <a:rPr lang="en-GB" smtClean="0"/>
              <a:pPr/>
              <a:t>16/07/2026</a:t>
            </a:fld>
            <a:endParaRPr lang="en-GB"/>
          </a:p>
        </p:txBody>
      </p:sp>
      <p:sp>
        <p:nvSpPr>
          <p:cNvPr id="5" name="Footer Placeholder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186C62-EF95-4CC3-A10C-717BF306B8EB}"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32439" y="1433945"/>
            <a:ext cx="2384257" cy="1292662"/>
          </a:xfrm>
          <a:prstGeom prst="rect">
            <a:avLst/>
          </a:prstGeom>
          <a:solidFill>
            <a:schemeClr val="bg1"/>
          </a:solidFill>
        </p:spPr>
        <p:txBody>
          <a:bodyPr wrap="square" lIns="91440" tIns="45720" rIns="91440" bIns="45720" anchor="t">
            <a:spAutoFit/>
          </a:bodyPr>
          <a:lstStyle/>
          <a:p>
            <a:pPr algn="ctr"/>
            <a:r>
              <a:rPr lang="en-US" sz="2000" dirty="0">
                <a:ln w="18415" cmpd="sng">
                  <a:solidFill>
                    <a:schemeClr val="tx1"/>
                  </a:solidFill>
                  <a:prstDash val="solid"/>
                </a:ln>
                <a:latin typeface="Segoe UI"/>
                <a:cs typeface="Segoe UI"/>
              </a:rPr>
              <a:t>Autumn Term 2026</a:t>
            </a:r>
          </a:p>
          <a:p>
            <a:pPr algn="ctr"/>
            <a:r>
              <a:rPr lang="en-US" sz="2000" dirty="0">
                <a:ln w="18415" cmpd="sng">
                  <a:solidFill>
                    <a:schemeClr val="tx1"/>
                  </a:solidFill>
                  <a:prstDash val="solid"/>
                </a:ln>
                <a:latin typeface="Segoe UI"/>
                <a:cs typeface="Segoe UI"/>
              </a:rPr>
              <a:t>Year One</a:t>
            </a:r>
            <a:endParaRPr lang="en-US" sz="2000" dirty="0">
              <a:ln w="18415" cmpd="sng">
                <a:solidFill>
                  <a:prstClr val="black"/>
                </a:solidFill>
                <a:prstDash val="solid"/>
              </a:ln>
              <a:latin typeface="Segoe UI"/>
              <a:cs typeface="Segoe UI"/>
            </a:endParaRPr>
          </a:p>
          <a:p>
            <a:pPr algn="ctr"/>
            <a:endParaRPr lang="en-US" sz="2000" b="0" cap="none" spc="0" dirty="0">
              <a:ln w="18415" cmpd="sng">
                <a:solidFill>
                  <a:schemeClr val="tx1"/>
                </a:solidFill>
                <a:prstDash val="solid"/>
              </a:ln>
              <a:effectLst>
                <a:outerShdw blurRad="63500" dir="3600000" algn="tl" rotWithShape="0">
                  <a:srgbClr val="000000">
                    <a:alpha val="70000"/>
                  </a:srgbClr>
                </a:outerShdw>
              </a:effectLst>
              <a:latin typeface="Letter-join Plus 40" panose="02000505000000020003" pitchFamily="50" charset="0"/>
            </a:endParaRPr>
          </a:p>
          <a:p>
            <a:pPr algn="ctr"/>
            <a:endParaRPr lang="en-US" b="0" cap="none" spc="0" dirty="0">
              <a:ln w="18415" cmpd="sng">
                <a:solidFill>
                  <a:schemeClr val="tx1"/>
                </a:solidFill>
                <a:prstDash val="solid"/>
              </a:ln>
              <a:effectLst>
                <a:outerShdw blurRad="63500" dir="3600000" algn="tl" rotWithShape="0">
                  <a:srgbClr val="000000">
                    <a:alpha val="70000"/>
                  </a:srgbClr>
                </a:outerShdw>
              </a:effectLst>
              <a:latin typeface="Letter-join Plus 40" panose="02000505000000020003" pitchFamily="50" charset="0"/>
            </a:endParaRPr>
          </a:p>
        </p:txBody>
      </p:sp>
      <p:sp>
        <p:nvSpPr>
          <p:cNvPr id="6" name="TextBox 5"/>
          <p:cNvSpPr txBox="1"/>
          <p:nvPr/>
        </p:nvSpPr>
        <p:spPr>
          <a:xfrm>
            <a:off x="164775" y="188640"/>
            <a:ext cx="3155581" cy="2000548"/>
          </a:xfrm>
          <a:prstGeom prst="rect">
            <a:avLst/>
          </a:prstGeom>
          <a:noFill/>
          <a:ln w="19050">
            <a:solidFill>
              <a:schemeClr val="tx1"/>
            </a:solidFill>
          </a:ln>
        </p:spPr>
        <p:txBody>
          <a:bodyPr wrap="square" lIns="91440" tIns="45720" rIns="91440" bIns="45720" rtlCol="0" anchor="t">
            <a:spAutoFit/>
          </a:bodyPr>
          <a:lstStyle/>
          <a:p>
            <a:r>
              <a:rPr lang="en-GB" sz="1600" b="1" dirty="0">
                <a:latin typeface="Segoe UI"/>
                <a:cs typeface="Segoe UI"/>
              </a:rPr>
              <a:t>As writers we will be…</a:t>
            </a:r>
          </a:p>
          <a:p>
            <a:r>
              <a:rPr lang="en-GB" sz="900" dirty="0">
                <a:latin typeface="Segoe UI"/>
                <a:ea typeface="+mn-lt"/>
                <a:cs typeface="Segoe UI"/>
              </a:rPr>
              <a:t>We will be focusing on sentence and word level work for the first half term in Year 1. We will be using our sentence superheroes to help us to write accurate sentences using capital letters, full stops, finger spaces and accurate use of phonics to write new words.  In addition, we will be developing our oracy skills by sharing a range of high quality, diverse texts which will develop our storytelling skills and use of vocabulary. </a:t>
            </a:r>
          </a:p>
          <a:p>
            <a:r>
              <a:rPr lang="en-GB" sz="900" dirty="0">
                <a:latin typeface="Segoe UI"/>
                <a:ea typeface="+mn-lt"/>
                <a:cs typeface="Segoe UI"/>
              </a:rPr>
              <a:t>In addition, we will be having handwriting and spelling sessions throughout the week to develop consistent letter formation and accurate spelling across all curriculum areas.</a:t>
            </a:r>
            <a:endParaRPr lang="en-GB" sz="900" dirty="0">
              <a:latin typeface="Segoe UI" panose="020B0502040204020203" pitchFamily="34" charset="0"/>
              <a:ea typeface="+mn-lt"/>
              <a:cs typeface="Segoe UI" panose="020B0502040204020203" pitchFamily="34" charset="0"/>
            </a:endParaRPr>
          </a:p>
        </p:txBody>
      </p:sp>
      <p:sp>
        <p:nvSpPr>
          <p:cNvPr id="7" name="TextBox 6"/>
          <p:cNvSpPr txBox="1"/>
          <p:nvPr/>
        </p:nvSpPr>
        <p:spPr>
          <a:xfrm>
            <a:off x="141223" y="2521134"/>
            <a:ext cx="3155582" cy="1908215"/>
          </a:xfrm>
          <a:prstGeom prst="rect">
            <a:avLst/>
          </a:prstGeom>
          <a:noFill/>
          <a:ln w="19050">
            <a:solidFill>
              <a:schemeClr val="tx1"/>
            </a:solidFill>
          </a:ln>
        </p:spPr>
        <p:txBody>
          <a:bodyPr wrap="square" lIns="91440" tIns="45720" rIns="91440" bIns="45720" rtlCol="0" anchor="t">
            <a:spAutoFit/>
          </a:bodyPr>
          <a:lstStyle/>
          <a:p>
            <a:r>
              <a:rPr lang="en-GB" sz="1600" b="1" dirty="0">
                <a:latin typeface="Segoe UI"/>
                <a:cs typeface="Segoe UI"/>
              </a:rPr>
              <a:t>As mathematicians we will be…</a:t>
            </a:r>
          </a:p>
          <a:p>
            <a:r>
              <a:rPr lang="en-GB" sz="1000" dirty="0">
                <a:latin typeface="Segoe UI"/>
                <a:cs typeface="Segoe UI"/>
              </a:rPr>
              <a:t>Developing and building our knowledge of place value by counting forwards and backwards from different numbers. We will be comparing numbers and using a number line to support us. We will be learning number bonds to at least 10 and using this knowledge when solving addition and subtraction</a:t>
            </a:r>
            <a:r>
              <a:rPr lang="en-GB" sz="1600" dirty="0">
                <a:latin typeface="Segoe UI"/>
                <a:cs typeface="Segoe UI"/>
              </a:rPr>
              <a:t> </a:t>
            </a:r>
            <a:r>
              <a:rPr lang="en-GB" sz="1000" dirty="0">
                <a:latin typeface="Segoe UI"/>
                <a:cs typeface="Segoe UI"/>
              </a:rPr>
              <a:t>calculations. We will be comparing addition and subtraction statements.</a:t>
            </a:r>
          </a:p>
        </p:txBody>
      </p:sp>
      <p:sp>
        <p:nvSpPr>
          <p:cNvPr id="8" name="TextBox 7"/>
          <p:cNvSpPr txBox="1"/>
          <p:nvPr/>
        </p:nvSpPr>
        <p:spPr>
          <a:xfrm>
            <a:off x="3515272" y="2869510"/>
            <a:ext cx="2952328" cy="1261884"/>
          </a:xfrm>
          <a:prstGeom prst="rect">
            <a:avLst/>
          </a:prstGeom>
          <a:noFill/>
          <a:ln w="19050">
            <a:solidFill>
              <a:schemeClr val="tx1"/>
            </a:solidFill>
          </a:ln>
        </p:spPr>
        <p:txBody>
          <a:bodyPr wrap="square" lIns="91440" tIns="45720" rIns="91440" bIns="45720" rtlCol="0" anchor="t">
            <a:spAutoFit/>
          </a:bodyPr>
          <a:lstStyle/>
          <a:p>
            <a:r>
              <a:rPr lang="en-GB" sz="1600" b="1" dirty="0">
                <a:latin typeface="Segoe UI"/>
                <a:cs typeface="Segoe UI"/>
              </a:rPr>
              <a:t>As artists we will be…</a:t>
            </a:r>
          </a:p>
          <a:p>
            <a:r>
              <a:rPr lang="en-GB" sz="1000" dirty="0">
                <a:latin typeface="Segoe UI"/>
                <a:cs typeface="Segoe UI"/>
              </a:rPr>
              <a:t>learning how to be real artist by experimenting with different mark making materials and using sketchbooks to record our work. We will be learning about primary colours and key artists who used primary colours to create famous pieces of work e.g. Paul Klee and Piet Mondrian.</a:t>
            </a:r>
            <a:endParaRPr lang="en-GB" dirty="0"/>
          </a:p>
        </p:txBody>
      </p:sp>
      <p:sp>
        <p:nvSpPr>
          <p:cNvPr id="9" name="TextBox 8"/>
          <p:cNvSpPr txBox="1"/>
          <p:nvPr/>
        </p:nvSpPr>
        <p:spPr>
          <a:xfrm>
            <a:off x="6562094" y="2742291"/>
            <a:ext cx="2949442" cy="984885"/>
          </a:xfrm>
          <a:prstGeom prst="rect">
            <a:avLst/>
          </a:prstGeom>
          <a:noFill/>
          <a:ln w="19050">
            <a:solidFill>
              <a:schemeClr val="tx1"/>
            </a:solidFill>
          </a:ln>
        </p:spPr>
        <p:txBody>
          <a:bodyPr wrap="square" lIns="91440" tIns="45720" rIns="91440" bIns="45720" rtlCol="0" anchor="t">
            <a:spAutoFit/>
          </a:bodyPr>
          <a:lstStyle/>
          <a:p>
            <a:r>
              <a:rPr lang="en-GB" sz="1600" b="1" dirty="0">
                <a:latin typeface="Segoe UI"/>
                <a:cs typeface="Segoe UI"/>
              </a:rPr>
              <a:t>In PSHE we will be…</a:t>
            </a:r>
          </a:p>
          <a:p>
            <a:r>
              <a:rPr lang="en-GB" sz="1050" dirty="0">
                <a:latin typeface="Segoe UI"/>
                <a:cs typeface="Segoe UI"/>
              </a:rPr>
              <a:t>exploring the Being Me in our world unit. We will be</a:t>
            </a:r>
            <a:r>
              <a:rPr lang="en-GB" sz="1050" dirty="0">
                <a:ea typeface="+mn-lt"/>
                <a:cs typeface="+mn-lt"/>
              </a:rPr>
              <a:t> identifying how we </a:t>
            </a:r>
            <a:r>
              <a:rPr lang="en-GB" sz="1050">
                <a:ea typeface="+mn-lt"/>
                <a:cs typeface="+mn-lt"/>
              </a:rPr>
              <a:t>can feel</a:t>
            </a:r>
            <a:r>
              <a:rPr lang="en-GB" sz="1050" dirty="0">
                <a:ea typeface="+mn-lt"/>
                <a:cs typeface="+mn-lt"/>
              </a:rPr>
              <a:t> special and safe in our class. We will be learning about our rights and responsibilities within the class.</a:t>
            </a:r>
          </a:p>
        </p:txBody>
      </p:sp>
      <p:sp>
        <p:nvSpPr>
          <p:cNvPr id="10" name="TextBox 9"/>
          <p:cNvSpPr txBox="1"/>
          <p:nvPr/>
        </p:nvSpPr>
        <p:spPr>
          <a:xfrm>
            <a:off x="3365277" y="188640"/>
            <a:ext cx="3118583" cy="1308050"/>
          </a:xfrm>
          <a:prstGeom prst="rect">
            <a:avLst/>
          </a:prstGeom>
          <a:noFill/>
          <a:ln w="19050">
            <a:solidFill>
              <a:schemeClr val="tx1"/>
            </a:solidFill>
          </a:ln>
        </p:spPr>
        <p:txBody>
          <a:bodyPr wrap="square" lIns="91440" tIns="45720" rIns="91440" bIns="45720" rtlCol="0" anchor="t">
            <a:spAutoFit/>
          </a:bodyPr>
          <a:lstStyle/>
          <a:p>
            <a:r>
              <a:rPr lang="en-GB" sz="1600" b="1" dirty="0">
                <a:latin typeface="Segoe UI"/>
                <a:cs typeface="Segoe UI"/>
              </a:rPr>
              <a:t>As scientists we will be…</a:t>
            </a:r>
          </a:p>
          <a:p>
            <a:r>
              <a:rPr lang="en-GB" sz="900" dirty="0">
                <a:latin typeface="Segoe UI"/>
                <a:cs typeface="Segoe UI"/>
              </a:rPr>
              <a:t>Using the United Learning curriculum to develop our knowledge and understanding about Plants. We will learn to label the key parts of plants and trees,  We will learn to develop our vocabulary to identify living and non-living plants, identify deciduous and coniferous trees and learn to develop our skills in classifying different trees. We will be learning how to identify different </a:t>
            </a:r>
            <a:r>
              <a:rPr lang="en-GB" sz="900">
                <a:latin typeface="Segoe UI"/>
                <a:cs typeface="Segoe UI"/>
              </a:rPr>
              <a:t>seasonal changes.</a:t>
            </a:r>
            <a:endParaRPr lang="en-GB" sz="900" dirty="0">
              <a:latin typeface="Calibri"/>
              <a:cs typeface="Calibri"/>
            </a:endParaRPr>
          </a:p>
        </p:txBody>
      </p:sp>
      <p:sp>
        <p:nvSpPr>
          <p:cNvPr id="12" name="TextBox 11"/>
          <p:cNvSpPr txBox="1"/>
          <p:nvPr/>
        </p:nvSpPr>
        <p:spPr>
          <a:xfrm>
            <a:off x="6562094" y="206086"/>
            <a:ext cx="3179131" cy="1354217"/>
          </a:xfrm>
          <a:prstGeom prst="rect">
            <a:avLst/>
          </a:prstGeom>
          <a:noFill/>
          <a:ln w="19050">
            <a:solidFill>
              <a:schemeClr val="tx1"/>
            </a:solidFill>
          </a:ln>
        </p:spPr>
        <p:txBody>
          <a:bodyPr wrap="square" lIns="91440" tIns="45720" rIns="91440" bIns="45720" rtlCol="0" anchor="t">
            <a:spAutoFit/>
          </a:bodyPr>
          <a:lstStyle/>
          <a:p>
            <a:r>
              <a:rPr lang="en-GB" sz="1600" b="1" dirty="0">
                <a:latin typeface="Segoe UI"/>
                <a:cs typeface="Segoe UI"/>
              </a:rPr>
              <a:t>As religious explorers we will be</a:t>
            </a:r>
            <a:r>
              <a:rPr lang="en-GB" sz="1000" b="1" dirty="0">
                <a:latin typeface="Segoe UI"/>
                <a:cs typeface="Segoe UI"/>
              </a:rPr>
              <a:t>…</a:t>
            </a:r>
            <a:r>
              <a:rPr lang="en-GB" sz="1000" dirty="0">
                <a:latin typeface="Segoe UI"/>
                <a:cs typeface="Segoe UI"/>
              </a:rPr>
              <a:t> exploring what it means to belong to different groups. We will be learning to explore what it means for Christians to belong to Christianity and finding out what happens at a Christian baptism. We will be learning about Judaism and the significance of the Holy books for Christian and Judaism religion.</a:t>
            </a:r>
            <a:endParaRPr lang="en-GB" sz="1000" dirty="0">
              <a:latin typeface="Segoe UI" panose="020B0502040204020203" pitchFamily="34" charset="0"/>
              <a:cs typeface="Segoe UI" panose="020B0502040204020203" pitchFamily="34" charset="0"/>
            </a:endParaRPr>
          </a:p>
        </p:txBody>
      </p:sp>
      <p:pic>
        <p:nvPicPr>
          <p:cNvPr id="16" name="Picture 15">
            <a:extLst>
              <a:ext uri="{FF2B5EF4-FFF2-40B4-BE49-F238E27FC236}">
                <a16:creationId xmlns:a16="http://schemas.microsoft.com/office/drawing/2014/main" id="{1C359C10-9D53-45AE-B792-B8680C375CE8}"/>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42735" y="2095846"/>
            <a:ext cx="1097403" cy="718900"/>
          </a:xfrm>
          <a:prstGeom prst="rect">
            <a:avLst/>
          </a:prstGeom>
          <a:noFill/>
          <a:ln>
            <a:noFill/>
          </a:ln>
        </p:spPr>
      </p:pic>
      <p:sp>
        <p:nvSpPr>
          <p:cNvPr id="15" name="TextBox 14">
            <a:extLst>
              <a:ext uri="{FF2B5EF4-FFF2-40B4-BE49-F238E27FC236}">
                <a16:creationId xmlns:a16="http://schemas.microsoft.com/office/drawing/2014/main" id="{2FE22DF5-06DE-4019-8EBF-56362A85526C}"/>
              </a:ext>
            </a:extLst>
          </p:cNvPr>
          <p:cNvSpPr txBox="1"/>
          <p:nvPr/>
        </p:nvSpPr>
        <p:spPr>
          <a:xfrm>
            <a:off x="6562094" y="1712134"/>
            <a:ext cx="3179131" cy="954107"/>
          </a:xfrm>
          <a:prstGeom prst="rect">
            <a:avLst/>
          </a:prstGeom>
          <a:noFill/>
          <a:ln w="19050">
            <a:solidFill>
              <a:schemeClr val="tx1"/>
            </a:solidFill>
          </a:ln>
        </p:spPr>
        <p:txBody>
          <a:bodyPr wrap="square" lIns="91440" tIns="45720" rIns="91440" bIns="45720" rtlCol="0" anchor="t">
            <a:spAutoFit/>
          </a:bodyPr>
          <a:lstStyle/>
          <a:p>
            <a:r>
              <a:rPr lang="en-GB" sz="1600" b="1" dirty="0">
                <a:latin typeface="Segoe UI"/>
                <a:cs typeface="Segoe UI"/>
              </a:rPr>
              <a:t>As athletes we will be…</a:t>
            </a:r>
          </a:p>
          <a:p>
            <a:r>
              <a:rPr lang="en-GB" sz="1000" dirty="0">
                <a:latin typeface="Segoe UI"/>
                <a:cs typeface="Segoe UI"/>
              </a:rPr>
              <a:t>Taking part in gymnastics  where we will be exploring different balances and ways of travelling. We will also be taking part in fundamental skills where we will explore different skills needed for different sports. </a:t>
            </a:r>
            <a:endParaRPr lang="en-GB" dirty="0"/>
          </a:p>
        </p:txBody>
      </p:sp>
      <p:sp>
        <p:nvSpPr>
          <p:cNvPr id="2" name="TextBox 1">
            <a:extLst>
              <a:ext uri="{FF2B5EF4-FFF2-40B4-BE49-F238E27FC236}">
                <a16:creationId xmlns:a16="http://schemas.microsoft.com/office/drawing/2014/main" id="{B9A7552A-520E-4740-AD15-BAD5FEE8547B}"/>
              </a:ext>
            </a:extLst>
          </p:cNvPr>
          <p:cNvSpPr txBox="1"/>
          <p:nvPr/>
        </p:nvSpPr>
        <p:spPr>
          <a:xfrm>
            <a:off x="3515270" y="4703083"/>
            <a:ext cx="5064465" cy="1138773"/>
          </a:xfrm>
          <a:prstGeom prst="rect">
            <a:avLst/>
          </a:prstGeom>
          <a:noFill/>
          <a:ln>
            <a:solidFill>
              <a:schemeClr val="tx1"/>
            </a:solidFill>
          </a:ln>
        </p:spPr>
        <p:txBody>
          <a:bodyPr wrap="square" lIns="91440" tIns="45720" rIns="91440" bIns="45720" rtlCol="0" anchor="t">
            <a:spAutoFit/>
          </a:bodyPr>
          <a:lstStyle/>
          <a:p>
            <a:r>
              <a:rPr lang="en-GB" b="1" dirty="0">
                <a:latin typeface="Segoe UI"/>
                <a:cs typeface="Segoe UI"/>
              </a:rPr>
              <a:t>As geographers we will be… </a:t>
            </a:r>
            <a:r>
              <a:rPr lang="en-GB" sz="1000" dirty="0">
                <a:latin typeface="Segoe UI"/>
                <a:ea typeface="+mn-lt"/>
                <a:cs typeface="+mn-lt"/>
              </a:rPr>
              <a:t>learning to identify where we live through the use of map work. We will be exploring the human and physical features of our local area and be able to give directions using the vocabulary forwards, backwards, left and right. We will learn to describe our own routes to school using the key vocabulary and identifying key features.</a:t>
            </a:r>
            <a:endParaRPr lang="en-GB" sz="1000" dirty="0">
              <a:latin typeface="Segoe UI"/>
              <a:cs typeface="Segoe UI"/>
            </a:endParaRPr>
          </a:p>
          <a:p>
            <a:endParaRPr lang="en-GB" sz="1000" dirty="0">
              <a:latin typeface="Segoe UI" panose="020B0502040204020203" pitchFamily="34" charset="0"/>
              <a:cs typeface="Segoe UI" panose="020B0502040204020203" pitchFamily="34" charset="0"/>
            </a:endParaRPr>
          </a:p>
        </p:txBody>
      </p:sp>
      <p:sp>
        <p:nvSpPr>
          <p:cNvPr id="3" name="TextBox 2">
            <a:extLst>
              <a:ext uri="{FF2B5EF4-FFF2-40B4-BE49-F238E27FC236}">
                <a16:creationId xmlns:a16="http://schemas.microsoft.com/office/drawing/2014/main" id="{EBCE67D1-8C19-4278-0E03-E3C483E7915B}"/>
              </a:ext>
            </a:extLst>
          </p:cNvPr>
          <p:cNvSpPr txBox="1"/>
          <p:nvPr/>
        </p:nvSpPr>
        <p:spPr>
          <a:xfrm>
            <a:off x="164774" y="4515074"/>
            <a:ext cx="3155581" cy="1723549"/>
          </a:xfrm>
          <a:prstGeom prst="rect">
            <a:avLst/>
          </a:prstGeom>
          <a:noFill/>
          <a:ln w="19050">
            <a:solidFill>
              <a:schemeClr val="tx1"/>
            </a:solidFill>
          </a:ln>
        </p:spPr>
        <p:txBody>
          <a:bodyPr wrap="square" lIns="91440" tIns="45720" rIns="91440" bIns="45720" rtlCol="0" anchor="t">
            <a:spAutoFit/>
          </a:bodyPr>
          <a:lstStyle/>
          <a:p>
            <a:r>
              <a:rPr lang="en-GB" sz="1600" b="1" dirty="0">
                <a:latin typeface="Segoe UI"/>
                <a:cs typeface="Segoe UI"/>
              </a:rPr>
              <a:t>As readers  we will be…</a:t>
            </a:r>
          </a:p>
          <a:p>
            <a:r>
              <a:rPr lang="en-GB" sz="900" dirty="0">
                <a:latin typeface="Segoe UI"/>
                <a:ea typeface="+mn-lt"/>
                <a:cs typeface="Segoe UI"/>
              </a:rPr>
              <a:t>Sharing stories, poems and non-fiction texts each week. This will support our growing vocabulary and oracy skills. We will be using Talk through Stories to develop our understanding of texts. We will have daily Read Write Inc sessions where we will learn sounds to help us to develop our phonological awareness to read new words. We will all take home a phonetically decodable text matched to the text we are reading in school, a matched book bag book and  a reading for pleasure book, designed to be shared with an adult.</a:t>
            </a:r>
            <a:endParaRPr lang="en-GB" sz="900" dirty="0">
              <a:latin typeface="Segoe UI" panose="020B0502040204020203" pitchFamily="34" charset="0"/>
              <a:ea typeface="+mn-lt"/>
              <a:cs typeface="Segoe UI" panose="020B0502040204020203" pitchFamily="34" charset="0"/>
            </a:endParaRPr>
          </a:p>
        </p:txBody>
      </p:sp>
      <p:sp>
        <p:nvSpPr>
          <p:cNvPr id="11" name="TextBox 10">
            <a:extLst>
              <a:ext uri="{FF2B5EF4-FFF2-40B4-BE49-F238E27FC236}">
                <a16:creationId xmlns:a16="http://schemas.microsoft.com/office/drawing/2014/main" id="{BA888603-ECB9-54DC-14EF-9A710F2AB6E5}"/>
              </a:ext>
            </a:extLst>
          </p:cNvPr>
          <p:cNvSpPr txBox="1"/>
          <p:nvPr/>
        </p:nvSpPr>
        <p:spPr>
          <a:xfrm>
            <a:off x="3515271" y="5872356"/>
            <a:ext cx="5064465" cy="830997"/>
          </a:xfrm>
          <a:prstGeom prst="rect">
            <a:avLst/>
          </a:prstGeom>
          <a:noFill/>
          <a:ln>
            <a:solidFill>
              <a:schemeClr val="tx1"/>
            </a:solidFill>
          </a:ln>
        </p:spPr>
        <p:txBody>
          <a:bodyPr wrap="square" lIns="91440" tIns="45720" rIns="91440" bIns="45720" rtlCol="0" anchor="t">
            <a:spAutoFit/>
          </a:bodyPr>
          <a:lstStyle/>
          <a:p>
            <a:r>
              <a:rPr lang="en-GB" b="1" dirty="0">
                <a:latin typeface="Segoe UI"/>
                <a:cs typeface="Segoe UI"/>
              </a:rPr>
              <a:t>As historians we will be… </a:t>
            </a:r>
            <a:r>
              <a:rPr lang="en-GB" sz="1000" dirty="0">
                <a:latin typeface="Segoe UI"/>
                <a:ea typeface="+mn-lt"/>
                <a:cs typeface="+mn-lt"/>
              </a:rPr>
              <a:t>learning use different sources to find out about our family history. We will be learning to order events on a timeline from both past and present.</a:t>
            </a:r>
            <a:endParaRPr lang="en-GB" sz="1000" dirty="0">
              <a:latin typeface="Segoe UI"/>
              <a:cs typeface="Segoe UI"/>
            </a:endParaRPr>
          </a:p>
          <a:p>
            <a:endParaRPr lang="en-GB" sz="1000" dirty="0">
              <a:latin typeface="Segoe UI" panose="020B0502040204020203" pitchFamily="34" charset="0"/>
              <a:cs typeface="Segoe UI" panose="020B0502040204020203" pitchFamily="34" charset="0"/>
            </a:endParaRPr>
          </a:p>
        </p:txBody>
      </p:sp>
      <p:sp>
        <p:nvSpPr>
          <p:cNvPr id="14" name="TextBox 13">
            <a:extLst>
              <a:ext uri="{FF2B5EF4-FFF2-40B4-BE49-F238E27FC236}">
                <a16:creationId xmlns:a16="http://schemas.microsoft.com/office/drawing/2014/main" id="{84037C9A-96B8-B3AD-040A-F61E486DB6F0}"/>
              </a:ext>
            </a:extLst>
          </p:cNvPr>
          <p:cNvSpPr txBox="1"/>
          <p:nvPr/>
        </p:nvSpPr>
        <p:spPr>
          <a:xfrm>
            <a:off x="6562094" y="3814916"/>
            <a:ext cx="2949442" cy="823302"/>
          </a:xfrm>
          <a:prstGeom prst="rect">
            <a:avLst/>
          </a:prstGeom>
          <a:noFill/>
          <a:ln w="19050">
            <a:solidFill>
              <a:schemeClr val="tx1"/>
            </a:solidFill>
          </a:ln>
        </p:spPr>
        <p:txBody>
          <a:bodyPr wrap="square" lIns="91440" tIns="45720" rIns="91440" bIns="45720" rtlCol="0" anchor="t">
            <a:spAutoFit/>
          </a:bodyPr>
          <a:lstStyle/>
          <a:p>
            <a:r>
              <a:rPr lang="en-GB" sz="1600" b="1" dirty="0">
                <a:latin typeface="Segoe UI"/>
                <a:cs typeface="Segoe UI"/>
              </a:rPr>
              <a:t>In Music we will be…</a:t>
            </a:r>
          </a:p>
          <a:p>
            <a:r>
              <a:rPr lang="en-GB" sz="1050" dirty="0">
                <a:latin typeface="Segoe UI"/>
                <a:ea typeface="+mn-lt"/>
                <a:cs typeface="Segoe UI"/>
              </a:rPr>
              <a:t>Learning how to listen and appraise different pieces of music. We will be learning to follow and create our own notations.</a:t>
            </a:r>
            <a:endParaRPr lang="en-GB" sz="1050" dirty="0">
              <a:ea typeface="+mn-lt"/>
              <a:cs typeface="+mn-lt"/>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ateandtime xmlns="566b2ce9-55ef-4970-a6d7-9826005c5e34" xsi:nil="true"/>
    <TaxCatchAll xmlns="a6ef2bb4-1de6-4d04-83a9-de9344d8c5c2" xsi:nil="true"/>
    <lcf76f155ced4ddcb4097134ff3c332f xmlns="db7e5c1b-9a03-435a-8095-ef3b935cf9d4">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47D945A3BD4FE43983E0BE726DAAC2F" ma:contentTypeVersion="5" ma:contentTypeDescription="Create a new document." ma:contentTypeScope="" ma:versionID="65adb86d63f5267894d8ced7bfe07308">
  <xsd:schema xmlns:xsd="http://www.w3.org/2001/XMLSchema" xmlns:xs="http://www.w3.org/2001/XMLSchema" xmlns:p="http://schemas.microsoft.com/office/2006/metadata/properties" xmlns:ns1="http://schemas.microsoft.com/sharepoint/v3" xmlns:ns2="566b2ce9-55ef-4970-a6d7-9826005c5e34" xmlns:ns3="036cceee-a827-4eab-a979-e780f9466e8d" xmlns:ns4="db7e5c1b-9a03-435a-8095-ef3b935cf9d4" xmlns:ns5="a6ef2bb4-1de6-4d04-83a9-de9344d8c5c2" targetNamespace="http://schemas.microsoft.com/office/2006/metadata/properties" ma:root="true" ma:fieldsID="3c4a5f8ae824cc3dcfb5b80a44c1077e" ns1:_="" ns2:_="" ns3:_="" ns4:_="" ns5:_="">
    <xsd:import namespace="http://schemas.microsoft.com/sharepoint/v3"/>
    <xsd:import namespace="566b2ce9-55ef-4970-a6d7-9826005c5e34"/>
    <xsd:import namespace="036cceee-a827-4eab-a979-e780f9466e8d"/>
    <xsd:import namespace="db7e5c1b-9a03-435a-8095-ef3b935cf9d4"/>
    <xsd:import namespace="a6ef2bb4-1de6-4d04-83a9-de9344d8c5c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1:_ip_UnifiedCompliancePolicyProperties" minOccurs="0"/>
                <xsd:element ref="ns1:_ip_UnifiedCompliancePolicyUIAction" minOccurs="0"/>
                <xsd:element ref="ns2:Dateandtime" minOccurs="0"/>
                <xsd:element ref="ns4:lcf76f155ced4ddcb4097134ff3c332f" minOccurs="0"/>
                <xsd:element ref="ns5:TaxCatchAll" minOccurs="0"/>
                <xsd:element ref="ns4: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66b2ce9-55ef-4970-a6d7-9826005c5e3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dexed="true" ma:internalName="MediaServiceLocation" ma:readOnly="true">
      <xsd:simpleType>
        <xsd:restriction base="dms:Text"/>
      </xsd:simpleType>
    </xsd:element>
    <xsd:element name="MediaServiceObjectDetectorVersions" ma:index="18"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Dateandtime" ma:index="22" nillable="true" ma:displayName="Date and time" ma:format="DateOnly" ma:internalName="Dateandtim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036cceee-a827-4eab-a979-e780f9466e8d"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b7e5c1b-9a03-435a-8095-ef3b935cf9d4" elementFormDefault="qualified">
    <xsd:import namespace="http://schemas.microsoft.com/office/2006/documentManagement/types"/>
    <xsd:import namespace="http://schemas.microsoft.com/office/infopath/2007/PartnerControls"/>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4e4bd1f4-dbb3-4b03-86a4-745cd3902983" ma:termSetId="09814cd3-568e-fe90-9814-8d621ff8fb84" ma:anchorId="fba54fb3-c3e1-fe81-a776-ca4b69148c4d" ma:open="true" ma:isKeyword="false">
      <xsd:complexType>
        <xsd:sequence>
          <xsd:element ref="pc:Terms" minOccurs="0" maxOccurs="1"/>
        </xsd:sequence>
      </xsd:complex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6ef2bb4-1de6-4d04-83a9-de9344d8c5c2"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00ce4836-a5b5-431d-9935-13890aab84ed}" ma:internalName="TaxCatchAll" ma:showField="CatchAllData" ma:web="a6ef2bb4-1de6-4d04-83a9-de9344d8c5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AF81783-34FF-4750-AB82-D3FD9507644D}">
  <ds:schemaRefs>
    <ds:schemaRef ds:uri="http://schemas.microsoft.com/sharepoint/v3"/>
    <ds:schemaRef ds:uri="http://schemas.microsoft.com/office/infopath/2007/PartnerControls"/>
    <ds:schemaRef ds:uri="http://www.w3.org/XML/1998/namespace"/>
    <ds:schemaRef ds:uri="http://schemas.microsoft.com/office/2006/documentManagement/types"/>
    <ds:schemaRef ds:uri="http://purl.org/dc/elements/1.1/"/>
    <ds:schemaRef ds:uri="http://schemas.microsoft.com/office/2006/metadata/properties"/>
    <ds:schemaRef ds:uri="http://schemas.openxmlformats.org/package/2006/metadata/core-properties"/>
    <ds:schemaRef ds:uri="a6ef2bb4-1de6-4d04-83a9-de9344d8c5c2"/>
    <ds:schemaRef ds:uri="http://purl.org/dc/dcmitype/"/>
    <ds:schemaRef ds:uri="566b2ce9-55ef-4970-a6d7-9826005c5e34"/>
    <ds:schemaRef ds:uri="db7e5c1b-9a03-435a-8095-ef3b935cf9d4"/>
    <ds:schemaRef ds:uri="036cceee-a827-4eab-a979-e780f9466e8d"/>
    <ds:schemaRef ds:uri="http://purl.org/dc/terms/"/>
  </ds:schemaRefs>
</ds:datastoreItem>
</file>

<file path=customXml/itemProps2.xml><?xml version="1.0" encoding="utf-8"?>
<ds:datastoreItem xmlns:ds="http://schemas.openxmlformats.org/officeDocument/2006/customXml" ds:itemID="{F0991325-E651-48AB-828B-D5911F80F95F}">
  <ds:schemaRefs>
    <ds:schemaRef ds:uri="http://schemas.microsoft.com/sharepoint/v3/contenttype/forms"/>
  </ds:schemaRefs>
</ds:datastoreItem>
</file>

<file path=customXml/itemProps3.xml><?xml version="1.0" encoding="utf-8"?>
<ds:datastoreItem xmlns:ds="http://schemas.openxmlformats.org/officeDocument/2006/customXml" ds:itemID="{32E2C1C8-BF6D-4B86-8287-B9C3C53A9067}"/>
</file>

<file path=docProps/app.xml><?xml version="1.0" encoding="utf-8"?>
<Properties xmlns="http://schemas.openxmlformats.org/officeDocument/2006/extended-properties" xmlns:vt="http://schemas.openxmlformats.org/officeDocument/2006/docPropsVTypes">
  <TotalTime>0</TotalTime>
  <Words>701</Words>
  <Application>Microsoft Office PowerPoint</Application>
  <PresentationFormat>A4 Paper (210x297 mm)</PresentationFormat>
  <Paragraphs>22</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Letter-join Plus 40</vt:lpstr>
      <vt:lpstr>Segoe UI</vt:lpstr>
      <vt:lpstr>Office Theme</vt:lpstr>
      <vt:lpstr>PowerPoint Presentation</vt:lpstr>
    </vt:vector>
  </TitlesOfParts>
  <Company>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Green Band Druid</dc:creator>
  <cp:lastModifiedBy>Samantha Bechley</cp:lastModifiedBy>
  <cp:revision>341</cp:revision>
  <dcterms:created xsi:type="dcterms:W3CDTF">2018-09-02T17:46:50Z</dcterms:created>
  <dcterms:modified xsi:type="dcterms:W3CDTF">2026-07-16T12:32:26Z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0x010100B47D945A3BD4FE43983E0BE726DAAC2F</vt:lpwstr>
  </property>
  <property fmtid="{D5CDD505-2E9C-101B-9397-08002B2CF9AE}" pid="3" name="MediaServiceImageTags">
    <vt:lpwstr/>
  </property>
  <property fmtid="{D5CDD505-2E9C-101B-9397-08002B2CF9AE}" pid="4" name="MSIP_Label_edc9667c-530e-49f7-ae71-bc1f5bf687b0_Enabled">
    <vt:lpwstr>true</vt:lpwstr>
  </property>
  <property fmtid="{D5CDD505-2E9C-101B-9397-08002B2CF9AE}" pid="5" name="MSIP_Label_edc9667c-530e-49f7-ae71-bc1f5bf687b0_SetDate">
    <vt:lpwstr>2024-07-16T18:56:01Z</vt:lpwstr>
  </property>
  <property fmtid="{D5CDD505-2E9C-101B-9397-08002B2CF9AE}" pid="6" name="MSIP_Label_edc9667c-530e-49f7-ae71-bc1f5bf687b0_Method">
    <vt:lpwstr>Standard</vt:lpwstr>
  </property>
  <property fmtid="{D5CDD505-2E9C-101B-9397-08002B2CF9AE}" pid="7" name="MSIP_Label_edc9667c-530e-49f7-ae71-bc1f5bf687b0_Name">
    <vt:lpwstr>defa4170-0d19-0005-0004-bc88714345d2</vt:lpwstr>
  </property>
  <property fmtid="{D5CDD505-2E9C-101B-9397-08002B2CF9AE}" pid="8" name="MSIP_Label_edc9667c-530e-49f7-ae71-bc1f5bf687b0_SiteId">
    <vt:lpwstr>efd2b652-cf7c-4651-90bf-6e93da426a51</vt:lpwstr>
  </property>
  <property fmtid="{D5CDD505-2E9C-101B-9397-08002B2CF9AE}" pid="9" name="MSIP_Label_edc9667c-530e-49f7-ae71-bc1f5bf687b0_ActionId">
    <vt:lpwstr>eba81809-64cb-46ae-9809-a4753ecd5f2d</vt:lpwstr>
  </property>
  <property fmtid="{D5CDD505-2E9C-101B-9397-08002B2CF9AE}" pid="10" name="MSIP_Label_edc9667c-530e-49f7-ae71-bc1f5bf687b0_ContentBits">
    <vt:lpwstr>0</vt:lpwstr>
  </property>
</Properties>
</file>