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p:cViewPr varScale="1">
        <p:scale>
          <a:sx n="82" d="100"/>
          <a:sy n="82" d="100"/>
        </p:scale>
        <p:origin x="1786"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Bechley" userId="a3d6d119-5256-4f0a-8360-2264181fdb18" providerId="ADAL" clId="{E6FB27A7-20C5-4E0B-9B5B-CAE6A879C59C}"/>
    <pc:docChg chg="modSld">
      <pc:chgData name="Samantha Bechley" userId="a3d6d119-5256-4f0a-8360-2264181fdb18" providerId="ADAL" clId="{E6FB27A7-20C5-4E0B-9B5B-CAE6A879C59C}" dt="2025-01-08T18:19:27.249" v="1" actId="20577"/>
      <pc:docMkLst>
        <pc:docMk/>
      </pc:docMkLst>
      <pc:sldChg chg="modSp mod">
        <pc:chgData name="Samantha Bechley" userId="a3d6d119-5256-4f0a-8360-2264181fdb18" providerId="ADAL" clId="{E6FB27A7-20C5-4E0B-9B5B-CAE6A879C59C}" dt="2025-01-08T18:19:27.249" v="1" actId="20577"/>
        <pc:sldMkLst>
          <pc:docMk/>
          <pc:sldMk cId="0" sldId="256"/>
        </pc:sldMkLst>
        <pc:spChg chg="mod">
          <ac:chgData name="Samantha Bechley" userId="a3d6d119-5256-4f0a-8360-2264181fdb18" providerId="ADAL" clId="{E6FB27A7-20C5-4E0B-9B5B-CAE6A879C59C}" dt="2025-01-08T18:19:27.249" v="1" actId="20577"/>
          <ac:spMkLst>
            <pc:docMk/>
            <pc:sldMk cId="0" sldId="256"/>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6F41D6-6B5A-44CA-8883-01E9121C5767}" type="datetimeFigureOut">
              <a:rPr lang="en-GB" smtClean="0"/>
              <a:t>08/01/2025</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4BF582-B446-4110-A467-22DC8BD2E377}" type="slidenum">
              <a:rPr lang="en-GB" smtClean="0"/>
              <a:t>‹#›</a:t>
            </a:fld>
            <a:endParaRPr lang="en-GB"/>
          </a:p>
        </p:txBody>
      </p:sp>
    </p:spTree>
    <p:extLst>
      <p:ext uri="{BB962C8B-B14F-4D97-AF65-F5344CB8AC3E}">
        <p14:creationId xmlns:p14="http://schemas.microsoft.com/office/powerpoint/2010/main" val="4046767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4BF582-B446-4110-A467-22DC8BD2E377}" type="slidenum">
              <a:rPr lang="en-GB" smtClean="0"/>
              <a:t>1</a:t>
            </a:fld>
            <a:endParaRPr lang="en-GB"/>
          </a:p>
        </p:txBody>
      </p:sp>
    </p:spTree>
    <p:extLst>
      <p:ext uri="{BB962C8B-B14F-4D97-AF65-F5344CB8AC3E}">
        <p14:creationId xmlns:p14="http://schemas.microsoft.com/office/powerpoint/2010/main" val="4266734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D0B12-F9BA-4ECE-AE26-10E9FBF99E19}" type="datetimeFigureOut">
              <a:rPr lang="en-GB" smtClean="0"/>
              <a:pPr/>
              <a:t>08/01/2025</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86C62-EF95-4CC3-A10C-717BF306B8E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69632" y="1709003"/>
            <a:ext cx="2384257" cy="1600438"/>
          </a:xfrm>
          <a:prstGeom prst="rect">
            <a:avLst/>
          </a:prstGeom>
          <a:solidFill>
            <a:schemeClr val="bg1"/>
          </a:solidFill>
        </p:spPr>
        <p:txBody>
          <a:bodyPr wrap="square" lIns="91440" tIns="45720" rIns="91440" bIns="45720" anchor="t">
            <a:spAutoFit/>
          </a:bodyPr>
          <a:lstStyle/>
          <a:p>
            <a:pPr algn="ctr"/>
            <a:r>
              <a:rPr lang="en-US" sz="2000" dirty="0">
                <a:ln w="18415" cmpd="sng">
                  <a:solidFill>
                    <a:schemeClr val="tx1"/>
                  </a:solidFill>
                  <a:prstDash val="solid"/>
                </a:ln>
                <a:latin typeface="Segoe UI"/>
                <a:cs typeface="Segoe UI"/>
              </a:rPr>
              <a:t>Spring Term </a:t>
            </a:r>
            <a:r>
              <a:rPr lang="en-US" sz="2000">
                <a:ln w="18415" cmpd="sng">
                  <a:solidFill>
                    <a:schemeClr val="tx1"/>
                  </a:solidFill>
                  <a:prstDash val="solid"/>
                </a:ln>
                <a:latin typeface="Segoe UI"/>
                <a:cs typeface="Segoe UI"/>
              </a:rPr>
              <a:t>2 2025</a:t>
            </a:r>
            <a:endParaRPr lang="en-US" sz="2000" dirty="0">
              <a:ln w="18415" cmpd="sng">
                <a:solidFill>
                  <a:schemeClr val="tx1"/>
                </a:solidFill>
                <a:prstDash val="solid"/>
              </a:ln>
              <a:latin typeface="Segoe UI"/>
              <a:cs typeface="Segoe UI"/>
            </a:endParaRPr>
          </a:p>
          <a:p>
            <a:pPr algn="ctr"/>
            <a:endParaRPr lang="en-US" sz="2000" dirty="0">
              <a:ln w="18415" cmpd="sng">
                <a:solidFill>
                  <a:schemeClr val="tx1"/>
                </a:solidFill>
                <a:prstDash val="solid"/>
              </a:ln>
              <a:latin typeface="Segoe UI" panose="020B0502040204020203" pitchFamily="34" charset="0"/>
              <a:cs typeface="Segoe UI" panose="020B0502040204020203" pitchFamily="34" charset="0"/>
            </a:endParaRPr>
          </a:p>
          <a:p>
            <a:pPr algn="ctr"/>
            <a:r>
              <a:rPr lang="en-US" sz="2000" dirty="0">
                <a:ln w="18415" cmpd="sng">
                  <a:solidFill>
                    <a:schemeClr val="tx1"/>
                  </a:solidFill>
                  <a:prstDash val="solid"/>
                </a:ln>
                <a:latin typeface="Segoe UI"/>
                <a:cs typeface="Segoe UI"/>
              </a:rPr>
              <a:t>Year One</a:t>
            </a:r>
            <a:endParaRPr lang="en-US" sz="2000" dirty="0">
              <a:ln w="18415" cmpd="sng">
                <a:solidFill>
                  <a:prstClr val="black"/>
                </a:solidFill>
                <a:prstDash val="solid"/>
              </a:ln>
              <a:latin typeface="Segoe UI"/>
              <a:cs typeface="Segoe UI"/>
            </a:endParaRPr>
          </a:p>
          <a:p>
            <a:pPr algn="ctr"/>
            <a:endParaRPr lang="en-US" sz="2000"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a:p>
            <a:pPr algn="ctr"/>
            <a:endParaRPr lang="en-US"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p:txBody>
      </p:sp>
      <p:sp>
        <p:nvSpPr>
          <p:cNvPr id="6" name="TextBox 5"/>
          <p:cNvSpPr txBox="1"/>
          <p:nvPr/>
        </p:nvSpPr>
        <p:spPr>
          <a:xfrm>
            <a:off x="159523" y="186237"/>
            <a:ext cx="3155581" cy="179279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writers we will be…</a:t>
            </a:r>
          </a:p>
          <a:p>
            <a:r>
              <a:rPr lang="en-GB" sz="1050" dirty="0">
                <a:latin typeface="Segoe UI"/>
                <a:ea typeface="+mn-lt"/>
                <a:cs typeface="Segoe UI"/>
              </a:rPr>
              <a:t>learning to identify the features of narrative. We will be exploring different journey stories and using these stories to generate ideas for our own. We will be using our everyday toolkits and essential toolkits to ensure that we use all the key features of a good narrative when writing our new journey stories. These skills will include, adjectives, accurate punctuation including full stops, question marks and exclamation marks. </a:t>
            </a:r>
            <a:endParaRPr lang="en-GB" sz="1050" dirty="0">
              <a:latin typeface="Segoe UI" panose="020B0502040204020203" pitchFamily="34" charset="0"/>
              <a:ea typeface="+mn-lt"/>
              <a:cs typeface="Segoe UI" panose="020B0502040204020203" pitchFamily="34" charset="0"/>
            </a:endParaRPr>
          </a:p>
        </p:txBody>
      </p:sp>
      <p:sp>
        <p:nvSpPr>
          <p:cNvPr id="7" name="TextBox 6"/>
          <p:cNvSpPr txBox="1"/>
          <p:nvPr/>
        </p:nvSpPr>
        <p:spPr>
          <a:xfrm>
            <a:off x="149018" y="2324556"/>
            <a:ext cx="3155582" cy="2362185"/>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mathematicians we will be…</a:t>
            </a:r>
            <a:r>
              <a:rPr lang="en-GB" sz="1050" dirty="0">
                <a:solidFill>
                  <a:srgbClr val="000000"/>
                </a:solidFill>
                <a:latin typeface="Segoe UI" panose="020B0502040204020203" pitchFamily="34" charset="0"/>
                <a:cs typeface="Segoe UI"/>
              </a:rPr>
              <a:t>d</a:t>
            </a:r>
            <a:r>
              <a:rPr lang="en-GB" sz="1050" b="0" i="0" u="none" strike="noStrike" dirty="0">
                <a:solidFill>
                  <a:srgbClr val="000000"/>
                </a:solidFill>
                <a:effectLst/>
                <a:latin typeface="Segoe UI" panose="020B0502040204020203" pitchFamily="34" charset="0"/>
              </a:rPr>
              <a:t>eveloping and building our knowledge of place value by counting on from different numbers. We will be developing our understanding of numbers from 20-50</a:t>
            </a:r>
            <a:r>
              <a:rPr lang="en-GB" sz="1050" dirty="0">
                <a:solidFill>
                  <a:srgbClr val="000000"/>
                </a:solidFill>
                <a:latin typeface="Segoe UI" panose="020B0502040204020203" pitchFamily="34" charset="0"/>
              </a:rPr>
              <a:t> and learning to count in 10’s, using the number line to 50. We will be learning 1 more and 1 less. In our measurement unit, we will be exploring length and height by measuring length using objects and centimetres. In our Mass and Volume unit, we will be learning to compare and measure mass, compare full and empty, compare volume and measure and compare different capacities. </a:t>
            </a:r>
            <a:endParaRPr lang="en-GB" sz="1050" b="1" dirty="0">
              <a:latin typeface="Segoe UI"/>
              <a:cs typeface="Segoe UI"/>
            </a:endParaRPr>
          </a:p>
        </p:txBody>
      </p:sp>
      <p:sp>
        <p:nvSpPr>
          <p:cNvPr id="8" name="TextBox 7"/>
          <p:cNvSpPr txBox="1"/>
          <p:nvPr/>
        </p:nvSpPr>
        <p:spPr>
          <a:xfrm>
            <a:off x="3440832" y="188640"/>
            <a:ext cx="2952328" cy="114646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designers we will be…</a:t>
            </a:r>
          </a:p>
          <a:p>
            <a:r>
              <a:rPr lang="en-GB" sz="1050" dirty="0">
                <a:latin typeface="Segoe UI"/>
                <a:cs typeface="Segoe UI"/>
              </a:rPr>
              <a:t>learning to design and make our own moving pictures for someone at home. We will be using different techniques and looking closely at our design criteria before evaluating our finished products. </a:t>
            </a:r>
            <a:endParaRPr lang="en-GB" sz="1050" dirty="0"/>
          </a:p>
        </p:txBody>
      </p:sp>
      <p:sp>
        <p:nvSpPr>
          <p:cNvPr id="9" name="TextBox 8"/>
          <p:cNvSpPr txBox="1"/>
          <p:nvPr/>
        </p:nvSpPr>
        <p:spPr>
          <a:xfrm>
            <a:off x="3436260" y="4037042"/>
            <a:ext cx="2949442" cy="114646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PSHE we will be…</a:t>
            </a:r>
          </a:p>
          <a:p>
            <a:r>
              <a:rPr lang="en-GB" sz="1050" b="0" i="0" u="none" strike="noStrike" dirty="0">
                <a:solidFill>
                  <a:srgbClr val="000000"/>
                </a:solidFill>
                <a:effectLst/>
                <a:latin typeface="Segoe UI" panose="020B0502040204020203" pitchFamily="34" charset="0"/>
              </a:rPr>
              <a:t>we will be exploring the Healthy Me unit of work. We will be looking at our ways in which we need to keep our bodies healthy and identifying the importance of medicine safety and road safety in keeping us healthy and safe.</a:t>
            </a:r>
            <a:endParaRPr lang="en-GB" sz="1050" b="1" dirty="0">
              <a:latin typeface="Segoe UI"/>
              <a:cs typeface="Segoe UI"/>
            </a:endParaRPr>
          </a:p>
        </p:txBody>
      </p:sp>
      <p:sp>
        <p:nvSpPr>
          <p:cNvPr id="10" name="TextBox 9"/>
          <p:cNvSpPr txBox="1"/>
          <p:nvPr/>
        </p:nvSpPr>
        <p:spPr>
          <a:xfrm>
            <a:off x="6473721" y="188640"/>
            <a:ext cx="3187095" cy="114646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scientists we will be…</a:t>
            </a:r>
          </a:p>
          <a:p>
            <a:r>
              <a:rPr lang="en-GB" sz="900" dirty="0">
                <a:latin typeface="Segoe UI"/>
                <a:cs typeface="Segoe UI"/>
              </a:rPr>
              <a:t> </a:t>
            </a:r>
            <a:r>
              <a:rPr lang="en-GB" sz="1050" dirty="0">
                <a:latin typeface="Segoe UI"/>
                <a:cs typeface="Segoe UI"/>
              </a:rPr>
              <a:t>consolidating our learning from the units which we have covered so far. We will re recapping our unit on Seasonal changes and exploring what changes in the weather there have been since the autumn term. </a:t>
            </a:r>
            <a:endParaRPr lang="en-GB" sz="1050" dirty="0">
              <a:latin typeface="Calibri"/>
              <a:cs typeface="Calibri"/>
            </a:endParaRPr>
          </a:p>
        </p:txBody>
      </p:sp>
      <p:sp>
        <p:nvSpPr>
          <p:cNvPr id="12" name="TextBox 11"/>
          <p:cNvSpPr txBox="1"/>
          <p:nvPr/>
        </p:nvSpPr>
        <p:spPr>
          <a:xfrm>
            <a:off x="6472325" y="1785310"/>
            <a:ext cx="3179131" cy="1231106"/>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religious explorers we will be</a:t>
            </a:r>
            <a:r>
              <a:rPr lang="en-GB" sz="1000" b="1" dirty="0">
                <a:latin typeface="Segoe UI"/>
                <a:cs typeface="Segoe UI"/>
              </a:rPr>
              <a:t>…</a:t>
            </a:r>
            <a:r>
              <a:rPr lang="en-GB" sz="1000" dirty="0">
                <a:latin typeface="Segoe UI"/>
                <a:cs typeface="Segoe UI"/>
              </a:rPr>
              <a:t> </a:t>
            </a:r>
            <a:r>
              <a:rPr lang="en-GB" sz="1050" dirty="0">
                <a:latin typeface="Segoe UI"/>
                <a:cs typeface="Segoe UI"/>
              </a:rPr>
              <a:t>exploring humanism. We will be considering what questions does the story of Creation make us ask and how we can find the answers. We will understand that different people have different beliefs</a:t>
            </a:r>
            <a:endParaRPr lang="en-GB" sz="1050" dirty="0">
              <a:latin typeface="Segoe UI" panose="020B0502040204020203" pitchFamily="34" charset="0"/>
              <a:cs typeface="Segoe UI" panose="020B0502040204020203" pitchFamily="34" charset="0"/>
            </a:endParaRPr>
          </a:p>
        </p:txBody>
      </p:sp>
      <p:pic>
        <p:nvPicPr>
          <p:cNvPr id="16" name="Picture 15">
            <a:extLst>
              <a:ext uri="{FF2B5EF4-FFF2-40B4-BE49-F238E27FC236}">
                <a16:creationId xmlns:a16="http://schemas.microsoft.com/office/drawing/2014/main" id="{1C359C10-9D53-45AE-B792-B8680C375CE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92880" y="2721114"/>
            <a:ext cx="1520240" cy="1231908"/>
          </a:xfrm>
          <a:prstGeom prst="rect">
            <a:avLst/>
          </a:prstGeom>
          <a:noFill/>
          <a:ln>
            <a:noFill/>
          </a:ln>
        </p:spPr>
      </p:pic>
      <p:sp>
        <p:nvSpPr>
          <p:cNvPr id="15" name="TextBox 14">
            <a:extLst>
              <a:ext uri="{FF2B5EF4-FFF2-40B4-BE49-F238E27FC236}">
                <a16:creationId xmlns:a16="http://schemas.microsoft.com/office/drawing/2014/main" id="{2FE22DF5-06DE-4019-8EBF-56362A85526C}"/>
              </a:ext>
            </a:extLst>
          </p:cNvPr>
          <p:cNvSpPr txBox="1"/>
          <p:nvPr/>
        </p:nvSpPr>
        <p:spPr>
          <a:xfrm>
            <a:off x="6472325" y="3316021"/>
            <a:ext cx="3179131" cy="984885"/>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athletes we will be…</a:t>
            </a:r>
          </a:p>
          <a:p>
            <a:r>
              <a:rPr lang="en-GB" sz="1050" dirty="0">
                <a:latin typeface="Segoe UI"/>
                <a:cs typeface="Segoe UI"/>
              </a:rPr>
              <a:t>taking part in multi skills lessons where we will be further developing our catching skills. We will be developing our dance skills by creating movements when responding to music.</a:t>
            </a:r>
            <a:endParaRPr lang="en-GB" sz="1050" dirty="0"/>
          </a:p>
        </p:txBody>
      </p:sp>
      <p:sp>
        <p:nvSpPr>
          <p:cNvPr id="13" name="TextBox 12">
            <a:extLst>
              <a:ext uri="{FF2B5EF4-FFF2-40B4-BE49-F238E27FC236}">
                <a16:creationId xmlns:a16="http://schemas.microsoft.com/office/drawing/2014/main" id="{0D400DAD-984B-4BB1-82D7-28B7F63A415A}"/>
              </a:ext>
            </a:extLst>
          </p:cNvPr>
          <p:cNvSpPr txBox="1"/>
          <p:nvPr/>
        </p:nvSpPr>
        <p:spPr>
          <a:xfrm>
            <a:off x="167517" y="4709096"/>
            <a:ext cx="3118583" cy="1469633"/>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music we will be…</a:t>
            </a:r>
            <a:r>
              <a:rPr lang="en-GB" sz="1050" dirty="0">
                <a:solidFill>
                  <a:srgbClr val="000000"/>
                </a:solidFill>
                <a:latin typeface="Segoe UI" panose="020B0502040204020203" pitchFamily="34" charset="0"/>
                <a:cs typeface="Segoe UI" panose="020B0502040204020203" pitchFamily="34" charset="0"/>
              </a:rPr>
              <a:t>e</a:t>
            </a:r>
            <a:r>
              <a:rPr lang="en-GB" sz="1050" b="0" i="0" u="none" strike="noStrike" dirty="0">
                <a:solidFill>
                  <a:srgbClr val="000000"/>
                </a:solidFill>
                <a:effectLst/>
                <a:latin typeface="Segoe UI" panose="020B0502040204020203" pitchFamily="34" charset="0"/>
                <a:cs typeface="Segoe UI" panose="020B0502040204020203" pitchFamily="34" charset="0"/>
              </a:rPr>
              <a:t>xploring the sea, sandscape and sea shanties. We will be exploring the use of graphic score when representing the sounds in different ways. We will continue to develop our understanding of key musical terms, including rhythm and pulse and using the musical instruments to create our own short compositions. </a:t>
            </a:r>
            <a:endParaRPr lang="en-GB" sz="1050" dirty="0">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B9A7552A-520E-4740-AD15-BAD5FEE8547B}"/>
              </a:ext>
            </a:extLst>
          </p:cNvPr>
          <p:cNvSpPr txBox="1"/>
          <p:nvPr/>
        </p:nvSpPr>
        <p:spPr>
          <a:xfrm>
            <a:off x="4586991" y="5443045"/>
            <a:ext cx="5064465" cy="823302"/>
          </a:xfrm>
          <a:prstGeom prst="rect">
            <a:avLst/>
          </a:prstGeom>
          <a:noFill/>
          <a:ln>
            <a:solidFill>
              <a:schemeClr val="tx1"/>
            </a:solidFill>
          </a:ln>
        </p:spPr>
        <p:txBody>
          <a:bodyPr wrap="square" lIns="91440" tIns="45720" rIns="91440" bIns="45720" rtlCol="0" anchor="t">
            <a:spAutoFit/>
          </a:bodyPr>
          <a:lstStyle/>
          <a:p>
            <a:r>
              <a:rPr lang="en-GB" sz="1600" b="1" i="0" u="none" strike="noStrike" dirty="0">
                <a:solidFill>
                  <a:srgbClr val="000000"/>
                </a:solidFill>
                <a:effectLst/>
                <a:latin typeface="Segoe UI" panose="020B0502040204020203" pitchFamily="34" charset="0"/>
              </a:rPr>
              <a:t>As historians we will be</a:t>
            </a:r>
            <a:r>
              <a:rPr lang="en-GB" sz="1050" b="1" i="0" u="none" strike="noStrike" dirty="0">
                <a:solidFill>
                  <a:srgbClr val="000000"/>
                </a:solidFill>
                <a:effectLst/>
                <a:latin typeface="Segoe UI" panose="020B0502040204020203" pitchFamily="34" charset="0"/>
              </a:rPr>
              <a:t>… </a:t>
            </a:r>
            <a:r>
              <a:rPr lang="en-GB" sz="1050" b="0" i="0" u="none" strike="noStrike" dirty="0">
                <a:solidFill>
                  <a:srgbClr val="000000"/>
                </a:solidFill>
                <a:effectLst/>
                <a:latin typeface="Segoe UI" panose="020B0502040204020203" pitchFamily="34" charset="0"/>
              </a:rPr>
              <a:t>exploring transport. We will learn about the development of transport by land, sea, air and space. We will learn about the role of key individuals in the development </a:t>
            </a:r>
            <a:r>
              <a:rPr lang="en-GB" sz="1050" b="0" i="0" u="none" strike="noStrike">
                <a:solidFill>
                  <a:srgbClr val="000000"/>
                </a:solidFill>
                <a:effectLst/>
                <a:latin typeface="Segoe UI" panose="020B0502040204020203" pitchFamily="34" charset="0"/>
              </a:rPr>
              <a:t>of transport</a:t>
            </a:r>
            <a:r>
              <a:rPr lang="en-GB" sz="1050" b="0" i="0" u="none" strike="noStrike" dirty="0">
                <a:solidFill>
                  <a:srgbClr val="000000"/>
                </a:solidFill>
                <a:effectLst/>
                <a:latin typeface="Segoe UI" panose="020B0502040204020203" pitchFamily="34" charset="0"/>
              </a:rPr>
              <a:t>. For example, Karl Benz, Henry Ford, and The Wright Brothers,</a:t>
            </a:r>
            <a:endParaRPr lang="en-GB" sz="1050" dirty="0">
              <a:latin typeface="Segoe UI" panose="020B0502040204020203" pitchFamily="34" charset="0"/>
              <a:cs typeface="Segoe UI" panose="020B0502040204020203"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7D945A3BD4FE43983E0BE726DAAC2F" ma:contentTypeVersion="4" ma:contentTypeDescription="Create a new document." ma:contentTypeScope="" ma:versionID="774354e4940453baafba4f23733ccecb">
  <xsd:schema xmlns:xsd="http://www.w3.org/2001/XMLSchema" xmlns:xs="http://www.w3.org/2001/XMLSchema" xmlns:p="http://schemas.microsoft.com/office/2006/metadata/properties" xmlns:ns1="http://schemas.microsoft.com/sharepoint/v3" xmlns:ns2="566b2ce9-55ef-4970-a6d7-9826005c5e34" xmlns:ns3="036cceee-a827-4eab-a979-e780f9466e8d" xmlns:ns4="db7e5c1b-9a03-435a-8095-ef3b935cf9d4" xmlns:ns5="a6ef2bb4-1de6-4d04-83a9-de9344d8c5c2" targetNamespace="http://schemas.microsoft.com/office/2006/metadata/properties" ma:root="true" ma:fieldsID="26f97d9827809b8f01e1ae6484347d68" ns1:_="" ns2:_="" ns3:_="" ns4:_="" ns5:_="">
    <xsd:import namespace="http://schemas.microsoft.com/sharepoint/v3"/>
    <xsd:import namespace="566b2ce9-55ef-4970-a6d7-9826005c5e34"/>
    <xsd:import namespace="036cceee-a827-4eab-a979-e780f9466e8d"/>
    <xsd:import namespace="db7e5c1b-9a03-435a-8095-ef3b935cf9d4"/>
    <xsd:import namespace="a6ef2bb4-1de6-4d04-83a9-de9344d8c5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1:_ip_UnifiedCompliancePolicyProperties" minOccurs="0"/>
                <xsd:element ref="ns1:_ip_UnifiedCompliancePolicyUIAction" minOccurs="0"/>
                <xsd:element ref="ns2:Dateandtime" minOccurs="0"/>
                <xsd:element ref="ns4:lcf76f155ced4ddcb4097134ff3c332f" minOccurs="0"/>
                <xsd:element ref="ns5: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6b2ce9-55ef-4970-a6d7-9826005c5e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dexed="true" ma:internalName="MediaServiceLocation" ma:readOnly="true">
      <xsd:simpleType>
        <xsd:restriction base="dms:Text"/>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Dateandtime" ma:index="22"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36cceee-a827-4eab-a979-e780f9466e8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7e5c1b-9a03-435a-8095-ef3b935cf9d4" elementFormDefault="qualified">
    <xsd:import namespace="http://schemas.microsoft.com/office/2006/documentManagement/types"/>
    <xsd:import namespace="http://schemas.microsoft.com/office/infopath/2007/PartnerControls"/>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e4bd1f4-dbb3-4b03-86a4-745cd390298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6ef2bb4-1de6-4d04-83a9-de9344d8c5c2"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00ce4836-a5b5-431d-9935-13890aab84ed}" ma:internalName="TaxCatchAll" ma:showField="CatchAllData" ma:web="a6ef2bb4-1de6-4d04-83a9-de9344d8c5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ateandtime xmlns="566b2ce9-55ef-4970-a6d7-9826005c5e34" xsi:nil="true"/>
    <TaxCatchAll xmlns="a6ef2bb4-1de6-4d04-83a9-de9344d8c5c2" xsi:nil="true"/>
    <lcf76f155ced4ddcb4097134ff3c332f xmlns="db7e5c1b-9a03-435a-8095-ef3b935cf9d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E74701-32A7-4C88-9C49-4930F8C6B6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6b2ce9-55ef-4970-a6d7-9826005c5e34"/>
    <ds:schemaRef ds:uri="036cceee-a827-4eab-a979-e780f9466e8d"/>
    <ds:schemaRef ds:uri="db7e5c1b-9a03-435a-8095-ef3b935cf9d4"/>
    <ds:schemaRef ds:uri="a6ef2bb4-1de6-4d04-83a9-de9344d8c5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F81783-34FF-4750-AB82-D3FD9507644D}">
  <ds:schemaRefs>
    <ds:schemaRef ds:uri="http://schemas.microsoft.com/office/2006/documentManagement/types"/>
    <ds:schemaRef ds:uri="036cceee-a827-4eab-a979-e780f9466e8d"/>
    <ds:schemaRef ds:uri="http://purl.org/dc/elements/1.1/"/>
    <ds:schemaRef ds:uri="http://www.w3.org/XML/1998/namespace"/>
    <ds:schemaRef ds:uri="566b2ce9-55ef-4970-a6d7-9826005c5e34"/>
    <ds:schemaRef ds:uri="http://schemas.microsoft.com/office/infopath/2007/PartnerControls"/>
    <ds:schemaRef ds:uri="http://schemas.openxmlformats.org/package/2006/metadata/core-properties"/>
    <ds:schemaRef ds:uri="http://purl.org/dc/terms/"/>
    <ds:schemaRef ds:uri="a6ef2bb4-1de6-4d04-83a9-de9344d8c5c2"/>
    <ds:schemaRef ds:uri="db7e5c1b-9a03-435a-8095-ef3b935cf9d4"/>
    <ds:schemaRef ds:uri="http://schemas.microsoft.com/sharepoint/v3"/>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F0991325-E651-48AB-828B-D5911F80F9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520</Words>
  <Application>Microsoft Office PowerPoint</Application>
  <PresentationFormat>A4 Paper (210x297 mm)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Letter-join Plus 40</vt:lpstr>
      <vt:lpstr>Segoe UI</vt:lpstr>
      <vt:lpstr>Office Theme</vt:lpstr>
      <vt:lpstr>PowerPoint Presentation</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Green Band Druid</dc:creator>
  <cp:lastModifiedBy>Samantha Bechley</cp:lastModifiedBy>
  <cp:revision>452</cp:revision>
  <dcterms:created xsi:type="dcterms:W3CDTF">2018-09-02T17:46:50Z</dcterms:created>
  <dcterms:modified xsi:type="dcterms:W3CDTF">2025-01-08T18:19:32Z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0x010100B47D945A3BD4FE43983E0BE726DAAC2F</vt:lpwstr>
  </property>
  <property fmtid="{D5CDD505-2E9C-101B-9397-08002B2CF9AE}" pid="3" name="MediaServiceImageTags">
    <vt:lpwstr/>
  </property>
  <property fmtid="{D5CDD505-2E9C-101B-9397-08002B2CF9AE}" pid="4" name="Order">
    <vt:r8>21759200</vt:r8>
  </property>
  <property fmtid="{D5CDD505-2E9C-101B-9397-08002B2CF9AE}" pid="5" name="MSIP_Label_edc9667c-530e-49f7-ae71-bc1f5bf687b0_Enabled">
    <vt:lpwstr>true</vt:lpwstr>
  </property>
  <property fmtid="{D5CDD505-2E9C-101B-9397-08002B2CF9AE}" pid="6" name="MSIP_Label_edc9667c-530e-49f7-ae71-bc1f5bf687b0_SetDate">
    <vt:lpwstr>2025-01-08T16:53:07Z</vt:lpwstr>
  </property>
  <property fmtid="{D5CDD505-2E9C-101B-9397-08002B2CF9AE}" pid="7" name="MSIP_Label_edc9667c-530e-49f7-ae71-bc1f5bf687b0_Method">
    <vt:lpwstr>Standard</vt:lpwstr>
  </property>
  <property fmtid="{D5CDD505-2E9C-101B-9397-08002B2CF9AE}" pid="8" name="MSIP_Label_edc9667c-530e-49f7-ae71-bc1f5bf687b0_Name">
    <vt:lpwstr>defa4170-0d19-0005-0004-bc88714345d2</vt:lpwstr>
  </property>
  <property fmtid="{D5CDD505-2E9C-101B-9397-08002B2CF9AE}" pid="9" name="MSIP_Label_edc9667c-530e-49f7-ae71-bc1f5bf687b0_SiteId">
    <vt:lpwstr>efd2b652-cf7c-4651-90bf-6e93da426a51</vt:lpwstr>
  </property>
  <property fmtid="{D5CDD505-2E9C-101B-9397-08002B2CF9AE}" pid="10" name="MSIP_Label_edc9667c-530e-49f7-ae71-bc1f5bf687b0_ActionId">
    <vt:lpwstr>2ca8d000-2f67-42e9-ae35-7bdba578e046</vt:lpwstr>
  </property>
  <property fmtid="{D5CDD505-2E9C-101B-9397-08002B2CF9AE}" pid="11" name="MSIP_Label_edc9667c-530e-49f7-ae71-bc1f5bf687b0_ContentBits">
    <vt:lpwstr>0</vt:lpwstr>
  </property>
</Properties>
</file>