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65" r:id="rId8"/>
    <p:sldId id="261" r:id="rId9"/>
    <p:sldId id="259" r:id="rId10"/>
    <p:sldId id="266" r:id="rId11"/>
    <p:sldId id="267" r:id="rId12"/>
    <p:sldId id="260" r:id="rId13"/>
    <p:sldId id="263" r:id="rId14"/>
    <p:sldId id="264"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7E25D8-4635-43B2-A2CC-CB9F4A609233}" v="4" dt="2025-07-14T13:10:16.6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5" d="100"/>
          <a:sy n="75" d="100"/>
        </p:scale>
        <p:origin x="58"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E077CDB-B499-4E7E-90EF-28438B60EE62}" type="datetimeFigureOut">
              <a:rPr lang="en-GB" smtClean="0"/>
              <a:t>14/07/2025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5202ED8-0931-4A92-8758-FAFCA6D76E4A}" type="slidenum">
              <a:rPr lang="en-GB" smtClean="0"/>
              <a:t>‹#›</a:t>
            </a:fld>
            <a:endParaRPr lang="en-GB"/>
          </a:p>
        </p:txBody>
      </p:sp>
    </p:spTree>
    <p:extLst>
      <p:ext uri="{BB962C8B-B14F-4D97-AF65-F5344CB8AC3E}">
        <p14:creationId xmlns:p14="http://schemas.microsoft.com/office/powerpoint/2010/main" val="2787382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077CDB-B499-4E7E-90EF-28438B60EE62}" type="datetimeFigureOut">
              <a:rPr lang="en-GB" smtClean="0"/>
              <a:t>14/07/2025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5202ED8-0931-4A92-8758-FAFCA6D76E4A}" type="slidenum">
              <a:rPr lang="en-GB" smtClean="0"/>
              <a:t>‹#›</a:t>
            </a:fld>
            <a:endParaRPr lang="en-GB"/>
          </a:p>
        </p:txBody>
      </p:sp>
    </p:spTree>
    <p:extLst>
      <p:ext uri="{BB962C8B-B14F-4D97-AF65-F5344CB8AC3E}">
        <p14:creationId xmlns:p14="http://schemas.microsoft.com/office/powerpoint/2010/main" val="4138744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077CDB-B499-4E7E-90EF-28438B60EE62}" type="datetimeFigureOut">
              <a:rPr lang="en-GB" smtClean="0"/>
              <a:t>14/07/2025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5202ED8-0931-4A92-8758-FAFCA6D76E4A}"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3320192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077CDB-B499-4E7E-90EF-28438B60EE62}" type="datetimeFigureOut">
              <a:rPr lang="en-GB" smtClean="0"/>
              <a:t>14/07/2025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5202ED8-0931-4A92-8758-FAFCA6D76E4A}" type="slidenum">
              <a:rPr lang="en-GB" smtClean="0"/>
              <a:t>‹#›</a:t>
            </a:fld>
            <a:endParaRPr lang="en-GB"/>
          </a:p>
        </p:txBody>
      </p:sp>
    </p:spTree>
    <p:extLst>
      <p:ext uri="{BB962C8B-B14F-4D97-AF65-F5344CB8AC3E}">
        <p14:creationId xmlns:p14="http://schemas.microsoft.com/office/powerpoint/2010/main" val="21570232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077CDB-B499-4E7E-90EF-28438B60EE62}" type="datetimeFigureOut">
              <a:rPr lang="en-GB" smtClean="0"/>
              <a:t>14/07/2025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5202ED8-0931-4A92-8758-FAFCA6D76E4A}"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154923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077CDB-B499-4E7E-90EF-28438B60EE62}" type="datetimeFigureOut">
              <a:rPr lang="en-GB" smtClean="0"/>
              <a:t>14/07/2025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5202ED8-0931-4A92-8758-FAFCA6D76E4A}" type="slidenum">
              <a:rPr lang="en-GB" smtClean="0"/>
              <a:t>‹#›</a:t>
            </a:fld>
            <a:endParaRPr lang="en-GB"/>
          </a:p>
        </p:txBody>
      </p:sp>
    </p:spTree>
    <p:extLst>
      <p:ext uri="{BB962C8B-B14F-4D97-AF65-F5344CB8AC3E}">
        <p14:creationId xmlns:p14="http://schemas.microsoft.com/office/powerpoint/2010/main" val="39793864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077CDB-B499-4E7E-90EF-28438B60EE62}" type="datetimeFigureOut">
              <a:rPr lang="en-GB" smtClean="0"/>
              <a:t>14/07/2025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5202ED8-0931-4A92-8758-FAFCA6D76E4A}" type="slidenum">
              <a:rPr lang="en-GB" smtClean="0"/>
              <a:t>‹#›</a:t>
            </a:fld>
            <a:endParaRPr lang="en-GB"/>
          </a:p>
        </p:txBody>
      </p:sp>
    </p:spTree>
    <p:extLst>
      <p:ext uri="{BB962C8B-B14F-4D97-AF65-F5344CB8AC3E}">
        <p14:creationId xmlns:p14="http://schemas.microsoft.com/office/powerpoint/2010/main" val="8693817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077CDB-B499-4E7E-90EF-28438B60EE62}" type="datetimeFigureOut">
              <a:rPr lang="en-GB" smtClean="0"/>
              <a:t>14/07/2025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5202ED8-0931-4A92-8758-FAFCA6D76E4A}" type="slidenum">
              <a:rPr lang="en-GB" smtClean="0"/>
              <a:t>‹#›</a:t>
            </a:fld>
            <a:endParaRPr lang="en-GB"/>
          </a:p>
        </p:txBody>
      </p:sp>
    </p:spTree>
    <p:extLst>
      <p:ext uri="{BB962C8B-B14F-4D97-AF65-F5344CB8AC3E}">
        <p14:creationId xmlns:p14="http://schemas.microsoft.com/office/powerpoint/2010/main" val="1467944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077CDB-B499-4E7E-90EF-28438B60EE62}" type="datetimeFigureOut">
              <a:rPr lang="en-GB" smtClean="0"/>
              <a:t>14/07/2025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5202ED8-0931-4A92-8758-FAFCA6D76E4A}" type="slidenum">
              <a:rPr lang="en-GB" smtClean="0"/>
              <a:t>‹#›</a:t>
            </a:fld>
            <a:endParaRPr lang="en-GB"/>
          </a:p>
        </p:txBody>
      </p:sp>
    </p:spTree>
    <p:extLst>
      <p:ext uri="{BB962C8B-B14F-4D97-AF65-F5344CB8AC3E}">
        <p14:creationId xmlns:p14="http://schemas.microsoft.com/office/powerpoint/2010/main" val="92308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077CDB-B499-4E7E-90EF-28438B60EE62}" type="datetimeFigureOut">
              <a:rPr lang="en-GB" smtClean="0"/>
              <a:t>14/07/2025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5202ED8-0931-4A92-8758-FAFCA6D76E4A}" type="slidenum">
              <a:rPr lang="en-GB" smtClean="0"/>
              <a:t>‹#›</a:t>
            </a:fld>
            <a:endParaRPr lang="en-GB"/>
          </a:p>
        </p:txBody>
      </p:sp>
    </p:spTree>
    <p:extLst>
      <p:ext uri="{BB962C8B-B14F-4D97-AF65-F5344CB8AC3E}">
        <p14:creationId xmlns:p14="http://schemas.microsoft.com/office/powerpoint/2010/main" val="466530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E077CDB-B499-4E7E-90EF-28438B60EE62}" type="datetimeFigureOut">
              <a:rPr lang="en-GB" smtClean="0"/>
              <a:t>14/07/2025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5202ED8-0931-4A92-8758-FAFCA6D76E4A}" type="slidenum">
              <a:rPr lang="en-GB" smtClean="0"/>
              <a:t>‹#›</a:t>
            </a:fld>
            <a:endParaRPr lang="en-GB"/>
          </a:p>
        </p:txBody>
      </p:sp>
    </p:spTree>
    <p:extLst>
      <p:ext uri="{BB962C8B-B14F-4D97-AF65-F5344CB8AC3E}">
        <p14:creationId xmlns:p14="http://schemas.microsoft.com/office/powerpoint/2010/main" val="3955221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077CDB-B499-4E7E-90EF-28438B60EE62}" type="datetimeFigureOut">
              <a:rPr lang="en-GB" smtClean="0"/>
              <a:t>14/07/2025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5202ED8-0931-4A92-8758-FAFCA6D76E4A}" type="slidenum">
              <a:rPr lang="en-GB" smtClean="0"/>
              <a:t>‹#›</a:t>
            </a:fld>
            <a:endParaRPr lang="en-GB"/>
          </a:p>
        </p:txBody>
      </p:sp>
    </p:spTree>
    <p:extLst>
      <p:ext uri="{BB962C8B-B14F-4D97-AF65-F5344CB8AC3E}">
        <p14:creationId xmlns:p14="http://schemas.microsoft.com/office/powerpoint/2010/main" val="3455194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E077CDB-B499-4E7E-90EF-28438B60EE62}" type="datetimeFigureOut">
              <a:rPr lang="en-GB" smtClean="0"/>
              <a:t>14/07/2025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5202ED8-0931-4A92-8758-FAFCA6D76E4A}" type="slidenum">
              <a:rPr lang="en-GB" smtClean="0"/>
              <a:t>‹#›</a:t>
            </a:fld>
            <a:endParaRPr lang="en-GB"/>
          </a:p>
        </p:txBody>
      </p:sp>
    </p:spTree>
    <p:extLst>
      <p:ext uri="{BB962C8B-B14F-4D97-AF65-F5344CB8AC3E}">
        <p14:creationId xmlns:p14="http://schemas.microsoft.com/office/powerpoint/2010/main" val="1995915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077CDB-B499-4E7E-90EF-28438B60EE62}" type="datetimeFigureOut">
              <a:rPr lang="en-GB" smtClean="0"/>
              <a:t>14/07/2025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5202ED8-0931-4A92-8758-FAFCA6D76E4A}" type="slidenum">
              <a:rPr lang="en-GB" smtClean="0"/>
              <a:t>‹#›</a:t>
            </a:fld>
            <a:endParaRPr lang="en-GB"/>
          </a:p>
        </p:txBody>
      </p:sp>
    </p:spTree>
    <p:extLst>
      <p:ext uri="{BB962C8B-B14F-4D97-AF65-F5344CB8AC3E}">
        <p14:creationId xmlns:p14="http://schemas.microsoft.com/office/powerpoint/2010/main" val="3155119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E077CDB-B499-4E7E-90EF-28438B60EE62}" type="datetimeFigureOut">
              <a:rPr lang="en-GB" smtClean="0"/>
              <a:t>14/07/2025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5202ED8-0931-4A92-8758-FAFCA6D76E4A}" type="slidenum">
              <a:rPr lang="en-GB" smtClean="0"/>
              <a:t>‹#›</a:t>
            </a:fld>
            <a:endParaRPr lang="en-GB"/>
          </a:p>
        </p:txBody>
      </p:sp>
    </p:spTree>
    <p:extLst>
      <p:ext uri="{BB962C8B-B14F-4D97-AF65-F5344CB8AC3E}">
        <p14:creationId xmlns:p14="http://schemas.microsoft.com/office/powerpoint/2010/main" val="460821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E077CDB-B499-4E7E-90EF-28438B60EE62}" type="datetimeFigureOut">
              <a:rPr lang="en-GB" smtClean="0"/>
              <a:t>14/07/2025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5202ED8-0931-4A92-8758-FAFCA6D76E4A}" type="slidenum">
              <a:rPr lang="en-GB" smtClean="0"/>
              <a:t>‹#›</a:t>
            </a:fld>
            <a:endParaRPr lang="en-GB"/>
          </a:p>
        </p:txBody>
      </p:sp>
    </p:spTree>
    <p:extLst>
      <p:ext uri="{BB962C8B-B14F-4D97-AF65-F5344CB8AC3E}">
        <p14:creationId xmlns:p14="http://schemas.microsoft.com/office/powerpoint/2010/main" val="465503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E077CDB-B499-4E7E-90EF-28438B60EE62}" type="datetimeFigureOut">
              <a:rPr lang="en-GB" smtClean="0"/>
              <a:t>14/07/2025</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5202ED8-0931-4A92-8758-FAFCA6D76E4A}" type="slidenum">
              <a:rPr lang="en-GB" smtClean="0"/>
              <a:t>‹#›</a:t>
            </a:fld>
            <a:endParaRPr lang="en-GB"/>
          </a:p>
        </p:txBody>
      </p:sp>
    </p:spTree>
    <p:extLst>
      <p:ext uri="{BB962C8B-B14F-4D97-AF65-F5344CB8AC3E}">
        <p14:creationId xmlns:p14="http://schemas.microsoft.com/office/powerpoint/2010/main" val="27750392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D5B9008-17FE-9C30-6301-DB27207A9772}"/>
              </a:ext>
            </a:extLst>
          </p:cNvPr>
          <p:cNvSpPr>
            <a:spLocks noGrp="1"/>
          </p:cNvSpPr>
          <p:nvPr>
            <p:ph type="title"/>
          </p:nvPr>
        </p:nvSpPr>
        <p:spPr/>
        <p:txBody>
          <a:bodyPr/>
          <a:lstStyle/>
          <a:p>
            <a:r>
              <a:rPr lang="en-US" dirty="0"/>
              <a:t>Y</a:t>
            </a:r>
            <a:endParaRPr lang="en-GB" dirty="0"/>
          </a:p>
        </p:txBody>
      </p:sp>
      <p:sp>
        <p:nvSpPr>
          <p:cNvPr id="7" name="Content Placeholder 6">
            <a:extLst>
              <a:ext uri="{FF2B5EF4-FFF2-40B4-BE49-F238E27FC236}">
                <a16:creationId xmlns:a16="http://schemas.microsoft.com/office/drawing/2014/main" id="{FAF74D62-1E74-32B8-4B0E-61CDAFBD986D}"/>
              </a:ext>
            </a:extLst>
          </p:cNvPr>
          <p:cNvSpPr>
            <a:spLocks noGrp="1"/>
          </p:cNvSpPr>
          <p:nvPr>
            <p:ph idx="1"/>
          </p:nvPr>
        </p:nvSpPr>
        <p:spPr/>
        <p:txBody>
          <a:bodyPr>
            <a:normAutofit/>
          </a:bodyPr>
          <a:lstStyle/>
          <a:p>
            <a:pPr algn="ctr"/>
            <a:r>
              <a:rPr lang="en-US" sz="4800" dirty="0"/>
              <a:t>Welcome Meeting</a:t>
            </a:r>
          </a:p>
          <a:p>
            <a:pPr algn="ctr"/>
            <a:r>
              <a:rPr lang="en-US" sz="4800" dirty="0"/>
              <a:t>Year 2</a:t>
            </a:r>
          </a:p>
          <a:p>
            <a:pPr algn="ctr"/>
            <a:r>
              <a:rPr lang="en-US" sz="4800" dirty="0"/>
              <a:t>Autumn Term 2025</a:t>
            </a:r>
            <a:endParaRPr lang="en-GB" sz="4800" dirty="0"/>
          </a:p>
        </p:txBody>
      </p:sp>
      <p:pic>
        <p:nvPicPr>
          <p:cNvPr id="5" name="Picture 4">
            <a:extLst>
              <a:ext uri="{FF2B5EF4-FFF2-40B4-BE49-F238E27FC236}">
                <a16:creationId xmlns:a16="http://schemas.microsoft.com/office/drawing/2014/main" id="{4CB22103-0896-DA58-0149-413F3C2ADAE5}"/>
              </a:ext>
            </a:extLst>
          </p:cNvPr>
          <p:cNvPicPr>
            <a:picLocks noChangeAspect="1"/>
          </p:cNvPicPr>
          <p:nvPr/>
        </p:nvPicPr>
        <p:blipFill>
          <a:blip r:embed="rId2"/>
          <a:stretch>
            <a:fillRect/>
          </a:stretch>
        </p:blipFill>
        <p:spPr>
          <a:xfrm>
            <a:off x="106136" y="0"/>
            <a:ext cx="1790700" cy="18478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9" name="Picture 8">
            <a:extLst>
              <a:ext uri="{FF2B5EF4-FFF2-40B4-BE49-F238E27FC236}">
                <a16:creationId xmlns:a16="http://schemas.microsoft.com/office/drawing/2014/main" id="{00FC69C1-6622-A00C-17A7-DD547C8D8BE6}"/>
              </a:ext>
            </a:extLst>
          </p:cNvPr>
          <p:cNvPicPr>
            <a:picLocks noChangeAspect="1"/>
          </p:cNvPicPr>
          <p:nvPr/>
        </p:nvPicPr>
        <p:blipFill>
          <a:blip r:embed="rId3"/>
          <a:stretch>
            <a:fillRect/>
          </a:stretch>
        </p:blipFill>
        <p:spPr>
          <a:xfrm>
            <a:off x="8730775" y="245269"/>
            <a:ext cx="2228850" cy="1800225"/>
          </a:xfrm>
          <a:prstGeom prst="rect">
            <a:avLst/>
          </a:prstGeom>
        </p:spPr>
      </p:pic>
    </p:spTree>
    <p:extLst>
      <p:ext uri="{BB962C8B-B14F-4D97-AF65-F5344CB8AC3E}">
        <p14:creationId xmlns:p14="http://schemas.microsoft.com/office/powerpoint/2010/main" val="996553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D5B9008-17FE-9C30-6301-DB27207A9772}"/>
              </a:ext>
            </a:extLst>
          </p:cNvPr>
          <p:cNvSpPr>
            <a:spLocks noGrp="1"/>
          </p:cNvSpPr>
          <p:nvPr>
            <p:ph type="title"/>
          </p:nvPr>
        </p:nvSpPr>
        <p:spPr/>
        <p:txBody>
          <a:bodyPr/>
          <a:lstStyle/>
          <a:p>
            <a:r>
              <a:rPr lang="en-US" dirty="0"/>
              <a:t>YW</a:t>
            </a:r>
            <a:endParaRPr lang="en-GB" dirty="0"/>
          </a:p>
        </p:txBody>
      </p:sp>
      <p:pic>
        <p:nvPicPr>
          <p:cNvPr id="5" name="Picture 4">
            <a:extLst>
              <a:ext uri="{FF2B5EF4-FFF2-40B4-BE49-F238E27FC236}">
                <a16:creationId xmlns:a16="http://schemas.microsoft.com/office/drawing/2014/main" id="{4CB22103-0896-DA58-0149-413F3C2ADAE5}"/>
              </a:ext>
            </a:extLst>
          </p:cNvPr>
          <p:cNvPicPr>
            <a:picLocks noChangeAspect="1"/>
          </p:cNvPicPr>
          <p:nvPr/>
        </p:nvPicPr>
        <p:blipFill>
          <a:blip r:embed="rId2"/>
          <a:stretch>
            <a:fillRect/>
          </a:stretch>
        </p:blipFill>
        <p:spPr>
          <a:xfrm>
            <a:off x="106136" y="0"/>
            <a:ext cx="1790700" cy="18478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4" name="TextBox 13">
            <a:extLst>
              <a:ext uri="{FF2B5EF4-FFF2-40B4-BE49-F238E27FC236}">
                <a16:creationId xmlns:a16="http://schemas.microsoft.com/office/drawing/2014/main" id="{DF192180-36F3-AE2E-1E18-AB931F0E2E2C}"/>
              </a:ext>
            </a:extLst>
          </p:cNvPr>
          <p:cNvSpPr txBox="1"/>
          <p:nvPr/>
        </p:nvSpPr>
        <p:spPr>
          <a:xfrm>
            <a:off x="2566815" y="898777"/>
            <a:ext cx="7727961" cy="646331"/>
          </a:xfrm>
          <a:prstGeom prst="rect">
            <a:avLst/>
          </a:prstGeom>
          <a:noFill/>
        </p:spPr>
        <p:txBody>
          <a:bodyPr wrap="square" rtlCol="0">
            <a:spAutoFit/>
          </a:bodyPr>
          <a:lstStyle/>
          <a:p>
            <a:r>
              <a:rPr lang="en-US" sz="3600" dirty="0"/>
              <a:t>Home Learning</a:t>
            </a:r>
            <a:endParaRPr lang="en-GB" sz="3600" dirty="0"/>
          </a:p>
        </p:txBody>
      </p:sp>
      <p:sp>
        <p:nvSpPr>
          <p:cNvPr id="8" name="TextBox 7">
            <a:extLst>
              <a:ext uri="{FF2B5EF4-FFF2-40B4-BE49-F238E27FC236}">
                <a16:creationId xmlns:a16="http://schemas.microsoft.com/office/drawing/2014/main" id="{6F4E36CF-4F72-48F9-1A34-8D396BEE86A0}"/>
              </a:ext>
            </a:extLst>
          </p:cNvPr>
          <p:cNvSpPr txBox="1"/>
          <p:nvPr/>
        </p:nvSpPr>
        <p:spPr>
          <a:xfrm>
            <a:off x="1216404" y="2390862"/>
            <a:ext cx="7877262" cy="2031325"/>
          </a:xfrm>
          <a:prstGeom prst="rect">
            <a:avLst/>
          </a:prstGeom>
          <a:noFill/>
        </p:spPr>
        <p:txBody>
          <a:bodyPr wrap="square" lIns="91440" tIns="45720" rIns="91440" bIns="45720" rtlCol="0" anchor="t">
            <a:spAutoFit/>
          </a:bodyPr>
          <a:lstStyle/>
          <a:p>
            <a:r>
              <a:rPr lang="en-US" dirty="0"/>
              <a:t>Please read with your child as often as possible, but ideally at least three times per week. If your child has their reading recorded in the reading diary at least three times per week they will receive a raffle ticket. Every Friday in celebration assembly, a winning raffle ticket will be chosen randomly to win a brand new book.</a:t>
            </a:r>
          </a:p>
          <a:p>
            <a:endParaRPr lang="en-US" dirty="0"/>
          </a:p>
          <a:p>
            <a:r>
              <a:rPr lang="en-US" dirty="0" err="1"/>
              <a:t>Numbots</a:t>
            </a:r>
            <a:r>
              <a:rPr lang="en-US" dirty="0"/>
              <a:t> logins have been sent home. </a:t>
            </a:r>
            <a:endParaRPr lang="en-GB" dirty="0"/>
          </a:p>
        </p:txBody>
      </p:sp>
      <p:pic>
        <p:nvPicPr>
          <p:cNvPr id="3" name="Picture 2">
            <a:extLst>
              <a:ext uri="{FF2B5EF4-FFF2-40B4-BE49-F238E27FC236}">
                <a16:creationId xmlns:a16="http://schemas.microsoft.com/office/drawing/2014/main" id="{0306CDE7-58D5-A5FB-4C1D-3F256473CD2F}"/>
              </a:ext>
            </a:extLst>
          </p:cNvPr>
          <p:cNvPicPr>
            <a:picLocks noChangeAspect="1"/>
          </p:cNvPicPr>
          <p:nvPr/>
        </p:nvPicPr>
        <p:blipFill>
          <a:blip r:embed="rId3"/>
          <a:stretch>
            <a:fillRect/>
          </a:stretch>
        </p:blipFill>
        <p:spPr>
          <a:xfrm>
            <a:off x="7839247" y="322514"/>
            <a:ext cx="3571875" cy="1152525"/>
          </a:xfrm>
          <a:prstGeom prst="rect">
            <a:avLst/>
          </a:prstGeom>
        </p:spPr>
      </p:pic>
    </p:spTree>
    <p:extLst>
      <p:ext uri="{BB962C8B-B14F-4D97-AF65-F5344CB8AC3E}">
        <p14:creationId xmlns:p14="http://schemas.microsoft.com/office/powerpoint/2010/main" val="1343911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D5B9008-17FE-9C30-6301-DB27207A9772}"/>
              </a:ext>
            </a:extLst>
          </p:cNvPr>
          <p:cNvSpPr>
            <a:spLocks noGrp="1"/>
          </p:cNvSpPr>
          <p:nvPr>
            <p:ph type="title"/>
          </p:nvPr>
        </p:nvSpPr>
        <p:spPr/>
        <p:txBody>
          <a:bodyPr/>
          <a:lstStyle/>
          <a:p>
            <a:r>
              <a:rPr lang="en-US" dirty="0"/>
              <a:t>YW</a:t>
            </a:r>
            <a:endParaRPr lang="en-GB" dirty="0"/>
          </a:p>
        </p:txBody>
      </p:sp>
      <p:pic>
        <p:nvPicPr>
          <p:cNvPr id="5" name="Picture 4">
            <a:extLst>
              <a:ext uri="{FF2B5EF4-FFF2-40B4-BE49-F238E27FC236}">
                <a16:creationId xmlns:a16="http://schemas.microsoft.com/office/drawing/2014/main" id="{4CB22103-0896-DA58-0149-413F3C2ADAE5}"/>
              </a:ext>
            </a:extLst>
          </p:cNvPr>
          <p:cNvPicPr>
            <a:picLocks noChangeAspect="1"/>
          </p:cNvPicPr>
          <p:nvPr/>
        </p:nvPicPr>
        <p:blipFill>
          <a:blip r:embed="rId2"/>
          <a:stretch>
            <a:fillRect/>
          </a:stretch>
        </p:blipFill>
        <p:spPr>
          <a:xfrm>
            <a:off x="106136" y="0"/>
            <a:ext cx="1790700" cy="18478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4" name="TextBox 13">
            <a:extLst>
              <a:ext uri="{FF2B5EF4-FFF2-40B4-BE49-F238E27FC236}">
                <a16:creationId xmlns:a16="http://schemas.microsoft.com/office/drawing/2014/main" id="{DF192180-36F3-AE2E-1E18-AB931F0E2E2C}"/>
              </a:ext>
            </a:extLst>
          </p:cNvPr>
          <p:cNvSpPr txBox="1"/>
          <p:nvPr/>
        </p:nvSpPr>
        <p:spPr>
          <a:xfrm>
            <a:off x="2566815" y="898777"/>
            <a:ext cx="7727961" cy="646331"/>
          </a:xfrm>
          <a:prstGeom prst="rect">
            <a:avLst/>
          </a:prstGeom>
          <a:noFill/>
        </p:spPr>
        <p:txBody>
          <a:bodyPr wrap="square" rtlCol="0">
            <a:spAutoFit/>
          </a:bodyPr>
          <a:lstStyle/>
          <a:p>
            <a:r>
              <a:rPr lang="en-US" sz="3600" dirty="0"/>
              <a:t>Finally….</a:t>
            </a:r>
            <a:endParaRPr lang="en-GB" sz="3600" dirty="0"/>
          </a:p>
        </p:txBody>
      </p:sp>
      <p:sp>
        <p:nvSpPr>
          <p:cNvPr id="8" name="TextBox 7">
            <a:extLst>
              <a:ext uri="{FF2B5EF4-FFF2-40B4-BE49-F238E27FC236}">
                <a16:creationId xmlns:a16="http://schemas.microsoft.com/office/drawing/2014/main" id="{6F4E36CF-4F72-48F9-1A34-8D396BEE86A0}"/>
              </a:ext>
            </a:extLst>
          </p:cNvPr>
          <p:cNvSpPr txBox="1"/>
          <p:nvPr/>
        </p:nvSpPr>
        <p:spPr>
          <a:xfrm>
            <a:off x="1216404" y="2390862"/>
            <a:ext cx="7877262" cy="2031325"/>
          </a:xfrm>
          <a:prstGeom prst="rect">
            <a:avLst/>
          </a:prstGeom>
          <a:noFill/>
        </p:spPr>
        <p:txBody>
          <a:bodyPr wrap="square" rtlCol="0">
            <a:spAutoFit/>
          </a:bodyPr>
          <a:lstStyle/>
          <a:p>
            <a:r>
              <a:rPr lang="en-US" dirty="0"/>
              <a:t>Year 2 is a really exciting year for your child, and they will grow in so many different ways.</a:t>
            </a:r>
          </a:p>
          <a:p>
            <a:endParaRPr lang="en-US" dirty="0"/>
          </a:p>
          <a:p>
            <a:r>
              <a:rPr lang="en-US" dirty="0"/>
              <a:t>If there are any problems, please always come and speak to one of us. We are always very approachable and happy to help.</a:t>
            </a:r>
          </a:p>
          <a:p>
            <a:endParaRPr lang="en-US" dirty="0"/>
          </a:p>
          <a:p>
            <a:r>
              <a:rPr lang="en-US" dirty="0"/>
              <a:t>Thank you for your support.</a:t>
            </a:r>
          </a:p>
        </p:txBody>
      </p:sp>
      <p:pic>
        <p:nvPicPr>
          <p:cNvPr id="3" name="Picture 2">
            <a:extLst>
              <a:ext uri="{FF2B5EF4-FFF2-40B4-BE49-F238E27FC236}">
                <a16:creationId xmlns:a16="http://schemas.microsoft.com/office/drawing/2014/main" id="{0306CDE7-58D5-A5FB-4C1D-3F256473CD2F}"/>
              </a:ext>
            </a:extLst>
          </p:cNvPr>
          <p:cNvPicPr>
            <a:picLocks noChangeAspect="1"/>
          </p:cNvPicPr>
          <p:nvPr/>
        </p:nvPicPr>
        <p:blipFill>
          <a:blip r:embed="rId3"/>
          <a:stretch>
            <a:fillRect/>
          </a:stretch>
        </p:blipFill>
        <p:spPr>
          <a:xfrm>
            <a:off x="7839247" y="322514"/>
            <a:ext cx="3571875" cy="1152525"/>
          </a:xfrm>
          <a:prstGeom prst="rect">
            <a:avLst/>
          </a:prstGeom>
        </p:spPr>
      </p:pic>
    </p:spTree>
    <p:extLst>
      <p:ext uri="{BB962C8B-B14F-4D97-AF65-F5344CB8AC3E}">
        <p14:creationId xmlns:p14="http://schemas.microsoft.com/office/powerpoint/2010/main" val="3115436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D5B9008-17FE-9C30-6301-DB27207A9772}"/>
              </a:ext>
            </a:extLst>
          </p:cNvPr>
          <p:cNvSpPr>
            <a:spLocks noGrp="1"/>
          </p:cNvSpPr>
          <p:nvPr>
            <p:ph type="title"/>
          </p:nvPr>
        </p:nvSpPr>
        <p:spPr/>
        <p:txBody>
          <a:bodyPr/>
          <a:lstStyle/>
          <a:p>
            <a:r>
              <a:rPr lang="en-US" dirty="0"/>
              <a:t>YW</a:t>
            </a:r>
            <a:endParaRPr lang="en-GB" dirty="0"/>
          </a:p>
        </p:txBody>
      </p:sp>
      <p:pic>
        <p:nvPicPr>
          <p:cNvPr id="5" name="Picture 4">
            <a:extLst>
              <a:ext uri="{FF2B5EF4-FFF2-40B4-BE49-F238E27FC236}">
                <a16:creationId xmlns:a16="http://schemas.microsoft.com/office/drawing/2014/main" id="{4CB22103-0896-DA58-0149-413F3C2ADAE5}"/>
              </a:ext>
            </a:extLst>
          </p:cNvPr>
          <p:cNvPicPr>
            <a:picLocks noChangeAspect="1"/>
          </p:cNvPicPr>
          <p:nvPr/>
        </p:nvPicPr>
        <p:blipFill>
          <a:blip r:embed="rId2"/>
          <a:stretch>
            <a:fillRect/>
          </a:stretch>
        </p:blipFill>
        <p:spPr>
          <a:xfrm>
            <a:off x="106136" y="0"/>
            <a:ext cx="1790700" cy="18478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4" name="TextBox 3">
            <a:extLst>
              <a:ext uri="{FF2B5EF4-FFF2-40B4-BE49-F238E27FC236}">
                <a16:creationId xmlns:a16="http://schemas.microsoft.com/office/drawing/2014/main" id="{7E3721F0-9595-3C8D-5E31-01BC2105C9A9}"/>
              </a:ext>
            </a:extLst>
          </p:cNvPr>
          <p:cNvSpPr txBox="1"/>
          <p:nvPr/>
        </p:nvSpPr>
        <p:spPr>
          <a:xfrm>
            <a:off x="2566017" y="1988618"/>
            <a:ext cx="7727961" cy="646331"/>
          </a:xfrm>
          <a:prstGeom prst="rect">
            <a:avLst/>
          </a:prstGeom>
          <a:noFill/>
        </p:spPr>
        <p:txBody>
          <a:bodyPr wrap="square" rtlCol="0">
            <a:spAutoFit/>
          </a:bodyPr>
          <a:lstStyle/>
          <a:p>
            <a:r>
              <a:rPr lang="en-US" sz="3600" dirty="0" err="1"/>
              <a:t>Mrs</a:t>
            </a:r>
            <a:r>
              <a:rPr lang="en-US" sz="3600" dirty="0"/>
              <a:t> Bechley- Year 2 Class teacher</a:t>
            </a:r>
            <a:endParaRPr lang="en-GB" sz="3600" dirty="0"/>
          </a:p>
        </p:txBody>
      </p:sp>
      <p:sp>
        <p:nvSpPr>
          <p:cNvPr id="12" name="TextBox 11">
            <a:extLst>
              <a:ext uri="{FF2B5EF4-FFF2-40B4-BE49-F238E27FC236}">
                <a16:creationId xmlns:a16="http://schemas.microsoft.com/office/drawing/2014/main" id="{54E180E3-B873-0776-2A5A-C2BDDFFA92BF}"/>
              </a:ext>
            </a:extLst>
          </p:cNvPr>
          <p:cNvSpPr txBox="1"/>
          <p:nvPr/>
        </p:nvSpPr>
        <p:spPr>
          <a:xfrm>
            <a:off x="2228747" y="3557931"/>
            <a:ext cx="3488288" cy="1754326"/>
          </a:xfrm>
          <a:prstGeom prst="rect">
            <a:avLst/>
          </a:prstGeom>
          <a:noFill/>
        </p:spPr>
        <p:txBody>
          <a:bodyPr wrap="square" rtlCol="0">
            <a:spAutoFit/>
          </a:bodyPr>
          <a:lstStyle/>
          <a:p>
            <a:r>
              <a:rPr lang="en-US" sz="3600" dirty="0" err="1"/>
              <a:t>Mrs</a:t>
            </a:r>
            <a:r>
              <a:rPr lang="en-US" sz="3600" dirty="0"/>
              <a:t> Crisp Teaching Assistant AM</a:t>
            </a:r>
            <a:endParaRPr lang="en-GB" sz="3600" dirty="0"/>
          </a:p>
        </p:txBody>
      </p:sp>
      <p:sp>
        <p:nvSpPr>
          <p:cNvPr id="13" name="TextBox 12">
            <a:extLst>
              <a:ext uri="{FF2B5EF4-FFF2-40B4-BE49-F238E27FC236}">
                <a16:creationId xmlns:a16="http://schemas.microsoft.com/office/drawing/2014/main" id="{54E4E5EB-49E1-AB20-F0FF-725FE5F7B27D}"/>
              </a:ext>
            </a:extLst>
          </p:cNvPr>
          <p:cNvSpPr txBox="1"/>
          <p:nvPr/>
        </p:nvSpPr>
        <p:spPr>
          <a:xfrm>
            <a:off x="8368399" y="3542238"/>
            <a:ext cx="3488288" cy="1754326"/>
          </a:xfrm>
          <a:prstGeom prst="rect">
            <a:avLst/>
          </a:prstGeom>
          <a:noFill/>
        </p:spPr>
        <p:txBody>
          <a:bodyPr wrap="square" rtlCol="0">
            <a:spAutoFit/>
          </a:bodyPr>
          <a:lstStyle/>
          <a:p>
            <a:r>
              <a:rPr lang="en-US" sz="3600" dirty="0" err="1"/>
              <a:t>Mrs</a:t>
            </a:r>
            <a:r>
              <a:rPr lang="en-US" sz="3600" dirty="0"/>
              <a:t> Gavin/</a:t>
            </a:r>
          </a:p>
          <a:p>
            <a:r>
              <a:rPr lang="en-US" sz="3600" dirty="0"/>
              <a:t>Miss Jones</a:t>
            </a:r>
          </a:p>
          <a:p>
            <a:r>
              <a:rPr lang="en-US" sz="3600" dirty="0"/>
              <a:t>PM</a:t>
            </a:r>
            <a:endParaRPr lang="en-GB" sz="3600" dirty="0"/>
          </a:p>
        </p:txBody>
      </p:sp>
      <p:sp>
        <p:nvSpPr>
          <p:cNvPr id="14" name="TextBox 13">
            <a:extLst>
              <a:ext uri="{FF2B5EF4-FFF2-40B4-BE49-F238E27FC236}">
                <a16:creationId xmlns:a16="http://schemas.microsoft.com/office/drawing/2014/main" id="{DF192180-36F3-AE2E-1E18-AB931F0E2E2C}"/>
              </a:ext>
            </a:extLst>
          </p:cNvPr>
          <p:cNvSpPr txBox="1"/>
          <p:nvPr/>
        </p:nvSpPr>
        <p:spPr>
          <a:xfrm>
            <a:off x="2566815" y="898777"/>
            <a:ext cx="7727961" cy="646331"/>
          </a:xfrm>
          <a:prstGeom prst="rect">
            <a:avLst/>
          </a:prstGeom>
          <a:noFill/>
        </p:spPr>
        <p:txBody>
          <a:bodyPr wrap="square" lIns="91440" tIns="45720" rIns="91440" bIns="45720" rtlCol="0" anchor="t">
            <a:spAutoFit/>
          </a:bodyPr>
          <a:lstStyle/>
          <a:p>
            <a:r>
              <a:rPr lang="en-US" sz="3600" dirty="0"/>
              <a:t>Year 2 Staff</a:t>
            </a:r>
            <a:endParaRPr lang="en-US" dirty="0"/>
          </a:p>
        </p:txBody>
      </p:sp>
      <p:pic>
        <p:nvPicPr>
          <p:cNvPr id="10" name="Picture 9">
            <a:extLst>
              <a:ext uri="{FF2B5EF4-FFF2-40B4-BE49-F238E27FC236}">
                <a16:creationId xmlns:a16="http://schemas.microsoft.com/office/drawing/2014/main" id="{97A5215A-3E8B-BA3B-342D-F836C87A7789}"/>
              </a:ext>
            </a:extLst>
          </p:cNvPr>
          <p:cNvPicPr>
            <a:picLocks noChangeAspect="1"/>
          </p:cNvPicPr>
          <p:nvPr/>
        </p:nvPicPr>
        <p:blipFill>
          <a:blip r:embed="rId3"/>
          <a:stretch>
            <a:fillRect/>
          </a:stretch>
        </p:blipFill>
        <p:spPr>
          <a:xfrm>
            <a:off x="6295658" y="-35198"/>
            <a:ext cx="1165961" cy="1539373"/>
          </a:xfrm>
          <a:prstGeom prst="rect">
            <a:avLst/>
          </a:prstGeom>
        </p:spPr>
      </p:pic>
      <p:pic>
        <p:nvPicPr>
          <p:cNvPr id="15" name="Picture 14">
            <a:extLst>
              <a:ext uri="{FF2B5EF4-FFF2-40B4-BE49-F238E27FC236}">
                <a16:creationId xmlns:a16="http://schemas.microsoft.com/office/drawing/2014/main" id="{29AF92BA-ED32-6527-75CF-B512C3CC2E76}"/>
              </a:ext>
            </a:extLst>
          </p:cNvPr>
          <p:cNvPicPr>
            <a:picLocks noChangeAspect="1"/>
          </p:cNvPicPr>
          <p:nvPr/>
        </p:nvPicPr>
        <p:blipFill>
          <a:blip r:embed="rId4"/>
          <a:stretch>
            <a:fillRect/>
          </a:stretch>
        </p:blipFill>
        <p:spPr>
          <a:xfrm>
            <a:off x="677334" y="3716689"/>
            <a:ext cx="1466850" cy="1495425"/>
          </a:xfrm>
          <a:prstGeom prst="rect">
            <a:avLst/>
          </a:prstGeom>
        </p:spPr>
      </p:pic>
      <p:pic>
        <p:nvPicPr>
          <p:cNvPr id="17" name="Picture 16">
            <a:extLst>
              <a:ext uri="{FF2B5EF4-FFF2-40B4-BE49-F238E27FC236}">
                <a16:creationId xmlns:a16="http://schemas.microsoft.com/office/drawing/2014/main" id="{D5FF1F0D-BAF6-A128-4120-DD0EF70E26EF}"/>
              </a:ext>
            </a:extLst>
          </p:cNvPr>
          <p:cNvPicPr>
            <a:picLocks noChangeAspect="1"/>
          </p:cNvPicPr>
          <p:nvPr/>
        </p:nvPicPr>
        <p:blipFill>
          <a:blip r:embed="rId5"/>
          <a:stretch>
            <a:fillRect/>
          </a:stretch>
        </p:blipFill>
        <p:spPr>
          <a:xfrm>
            <a:off x="5334869" y="3600629"/>
            <a:ext cx="1219306" cy="1546994"/>
          </a:xfrm>
          <a:prstGeom prst="rect">
            <a:avLst/>
          </a:prstGeom>
        </p:spPr>
      </p:pic>
      <p:pic>
        <p:nvPicPr>
          <p:cNvPr id="19" name="Picture 18">
            <a:extLst>
              <a:ext uri="{FF2B5EF4-FFF2-40B4-BE49-F238E27FC236}">
                <a16:creationId xmlns:a16="http://schemas.microsoft.com/office/drawing/2014/main" id="{50E8385B-37B2-C497-F123-A17DC4E64A5E}"/>
              </a:ext>
            </a:extLst>
          </p:cNvPr>
          <p:cNvPicPr>
            <a:picLocks noChangeAspect="1"/>
          </p:cNvPicPr>
          <p:nvPr/>
        </p:nvPicPr>
        <p:blipFill>
          <a:blip r:embed="rId6"/>
          <a:stretch>
            <a:fillRect/>
          </a:stretch>
        </p:blipFill>
        <p:spPr>
          <a:xfrm>
            <a:off x="6913985" y="3581577"/>
            <a:ext cx="1234547" cy="1585097"/>
          </a:xfrm>
          <a:prstGeom prst="rect">
            <a:avLst/>
          </a:prstGeom>
        </p:spPr>
      </p:pic>
    </p:spTree>
    <p:extLst>
      <p:ext uri="{BB962C8B-B14F-4D97-AF65-F5344CB8AC3E}">
        <p14:creationId xmlns:p14="http://schemas.microsoft.com/office/powerpoint/2010/main" val="1439613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D5B9008-17FE-9C30-6301-DB27207A9772}"/>
              </a:ext>
            </a:extLst>
          </p:cNvPr>
          <p:cNvSpPr>
            <a:spLocks noGrp="1"/>
          </p:cNvSpPr>
          <p:nvPr>
            <p:ph type="title"/>
          </p:nvPr>
        </p:nvSpPr>
        <p:spPr/>
        <p:txBody>
          <a:bodyPr/>
          <a:lstStyle/>
          <a:p>
            <a:r>
              <a:rPr lang="en-US" dirty="0"/>
              <a:t>YW</a:t>
            </a:r>
            <a:endParaRPr lang="en-GB" dirty="0"/>
          </a:p>
        </p:txBody>
      </p:sp>
      <p:pic>
        <p:nvPicPr>
          <p:cNvPr id="5" name="Picture 4">
            <a:extLst>
              <a:ext uri="{FF2B5EF4-FFF2-40B4-BE49-F238E27FC236}">
                <a16:creationId xmlns:a16="http://schemas.microsoft.com/office/drawing/2014/main" id="{4CB22103-0896-DA58-0149-413F3C2ADAE5}"/>
              </a:ext>
            </a:extLst>
          </p:cNvPr>
          <p:cNvPicPr>
            <a:picLocks noChangeAspect="1"/>
          </p:cNvPicPr>
          <p:nvPr/>
        </p:nvPicPr>
        <p:blipFill>
          <a:blip r:embed="rId2"/>
          <a:stretch>
            <a:fillRect/>
          </a:stretch>
        </p:blipFill>
        <p:spPr>
          <a:xfrm>
            <a:off x="106136" y="0"/>
            <a:ext cx="1790700" cy="18478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4" name="TextBox 13">
            <a:extLst>
              <a:ext uri="{FF2B5EF4-FFF2-40B4-BE49-F238E27FC236}">
                <a16:creationId xmlns:a16="http://schemas.microsoft.com/office/drawing/2014/main" id="{DF192180-36F3-AE2E-1E18-AB931F0E2E2C}"/>
              </a:ext>
            </a:extLst>
          </p:cNvPr>
          <p:cNvSpPr txBox="1"/>
          <p:nvPr/>
        </p:nvSpPr>
        <p:spPr>
          <a:xfrm>
            <a:off x="2566815" y="898777"/>
            <a:ext cx="7727961" cy="646331"/>
          </a:xfrm>
          <a:prstGeom prst="rect">
            <a:avLst/>
          </a:prstGeom>
          <a:noFill/>
        </p:spPr>
        <p:txBody>
          <a:bodyPr wrap="square" rtlCol="0">
            <a:spAutoFit/>
          </a:bodyPr>
          <a:lstStyle/>
          <a:p>
            <a:r>
              <a:rPr lang="en-US" sz="3600" dirty="0"/>
              <a:t>What will my child be learning?</a:t>
            </a:r>
            <a:endParaRPr lang="en-GB" sz="3600" dirty="0"/>
          </a:p>
        </p:txBody>
      </p:sp>
    </p:spTree>
    <p:extLst>
      <p:ext uri="{BB962C8B-B14F-4D97-AF65-F5344CB8AC3E}">
        <p14:creationId xmlns:p14="http://schemas.microsoft.com/office/powerpoint/2010/main" val="487773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D5B9008-17FE-9C30-6301-DB27207A9772}"/>
              </a:ext>
            </a:extLst>
          </p:cNvPr>
          <p:cNvSpPr>
            <a:spLocks noGrp="1"/>
          </p:cNvSpPr>
          <p:nvPr>
            <p:ph type="title"/>
          </p:nvPr>
        </p:nvSpPr>
        <p:spPr/>
        <p:txBody>
          <a:bodyPr/>
          <a:lstStyle/>
          <a:p>
            <a:r>
              <a:rPr lang="en-US" dirty="0"/>
              <a:t>YW</a:t>
            </a:r>
            <a:endParaRPr lang="en-GB" dirty="0"/>
          </a:p>
        </p:txBody>
      </p:sp>
      <p:pic>
        <p:nvPicPr>
          <p:cNvPr id="5" name="Picture 4">
            <a:extLst>
              <a:ext uri="{FF2B5EF4-FFF2-40B4-BE49-F238E27FC236}">
                <a16:creationId xmlns:a16="http://schemas.microsoft.com/office/drawing/2014/main" id="{4CB22103-0896-DA58-0149-413F3C2ADAE5}"/>
              </a:ext>
            </a:extLst>
          </p:cNvPr>
          <p:cNvPicPr>
            <a:picLocks noChangeAspect="1"/>
          </p:cNvPicPr>
          <p:nvPr/>
        </p:nvPicPr>
        <p:blipFill>
          <a:blip r:embed="rId2"/>
          <a:stretch>
            <a:fillRect/>
          </a:stretch>
        </p:blipFill>
        <p:spPr>
          <a:xfrm>
            <a:off x="106136" y="0"/>
            <a:ext cx="1790700" cy="18478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4" name="TextBox 13">
            <a:extLst>
              <a:ext uri="{FF2B5EF4-FFF2-40B4-BE49-F238E27FC236}">
                <a16:creationId xmlns:a16="http://schemas.microsoft.com/office/drawing/2014/main" id="{DF192180-36F3-AE2E-1E18-AB931F0E2E2C}"/>
              </a:ext>
            </a:extLst>
          </p:cNvPr>
          <p:cNvSpPr txBox="1"/>
          <p:nvPr/>
        </p:nvSpPr>
        <p:spPr>
          <a:xfrm>
            <a:off x="2566815" y="898777"/>
            <a:ext cx="7727961" cy="646331"/>
          </a:xfrm>
          <a:prstGeom prst="rect">
            <a:avLst/>
          </a:prstGeom>
          <a:noFill/>
        </p:spPr>
        <p:txBody>
          <a:bodyPr wrap="square" rtlCol="0">
            <a:spAutoFit/>
          </a:bodyPr>
          <a:lstStyle/>
          <a:p>
            <a:r>
              <a:rPr lang="en-US" sz="3600" dirty="0"/>
              <a:t>Attendance</a:t>
            </a:r>
            <a:endParaRPr lang="en-GB" sz="3600" dirty="0"/>
          </a:p>
        </p:txBody>
      </p:sp>
      <p:pic>
        <p:nvPicPr>
          <p:cNvPr id="3" name="Picture 2">
            <a:extLst>
              <a:ext uri="{FF2B5EF4-FFF2-40B4-BE49-F238E27FC236}">
                <a16:creationId xmlns:a16="http://schemas.microsoft.com/office/drawing/2014/main" id="{86DA03F2-0976-68AB-89F6-E65CB2247D49}"/>
              </a:ext>
            </a:extLst>
          </p:cNvPr>
          <p:cNvPicPr>
            <a:picLocks noChangeAspect="1"/>
          </p:cNvPicPr>
          <p:nvPr/>
        </p:nvPicPr>
        <p:blipFill>
          <a:blip r:embed="rId3"/>
          <a:stretch>
            <a:fillRect/>
          </a:stretch>
        </p:blipFill>
        <p:spPr>
          <a:xfrm>
            <a:off x="2566814" y="2092292"/>
            <a:ext cx="4531461" cy="2470377"/>
          </a:xfrm>
          <a:prstGeom prst="rect">
            <a:avLst/>
          </a:prstGeom>
        </p:spPr>
      </p:pic>
      <p:sp>
        <p:nvSpPr>
          <p:cNvPr id="4" name="TextBox 3">
            <a:extLst>
              <a:ext uri="{FF2B5EF4-FFF2-40B4-BE49-F238E27FC236}">
                <a16:creationId xmlns:a16="http://schemas.microsoft.com/office/drawing/2014/main" id="{44A5D667-17A7-2437-DA3F-90EAB9454C7E}"/>
              </a:ext>
            </a:extLst>
          </p:cNvPr>
          <p:cNvSpPr txBox="1"/>
          <p:nvPr/>
        </p:nvSpPr>
        <p:spPr>
          <a:xfrm>
            <a:off x="1194318" y="5346441"/>
            <a:ext cx="7501813" cy="646331"/>
          </a:xfrm>
          <a:prstGeom prst="rect">
            <a:avLst/>
          </a:prstGeom>
          <a:noFill/>
        </p:spPr>
        <p:txBody>
          <a:bodyPr wrap="square" rtlCol="0">
            <a:spAutoFit/>
          </a:bodyPr>
          <a:lstStyle/>
          <a:p>
            <a:r>
              <a:rPr lang="en-US" dirty="0"/>
              <a:t>It is absolutely vital that if your child is well that they come to school on time every day. Thank you.</a:t>
            </a:r>
            <a:endParaRPr lang="en-GB" dirty="0"/>
          </a:p>
        </p:txBody>
      </p:sp>
    </p:spTree>
    <p:extLst>
      <p:ext uri="{BB962C8B-B14F-4D97-AF65-F5344CB8AC3E}">
        <p14:creationId xmlns:p14="http://schemas.microsoft.com/office/powerpoint/2010/main" val="2100727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D5B9008-17FE-9C30-6301-DB27207A9772}"/>
              </a:ext>
            </a:extLst>
          </p:cNvPr>
          <p:cNvSpPr>
            <a:spLocks noGrp="1"/>
          </p:cNvSpPr>
          <p:nvPr>
            <p:ph type="title"/>
          </p:nvPr>
        </p:nvSpPr>
        <p:spPr/>
        <p:txBody>
          <a:bodyPr/>
          <a:lstStyle/>
          <a:p>
            <a:r>
              <a:rPr lang="en-US" dirty="0"/>
              <a:t>YW</a:t>
            </a:r>
            <a:endParaRPr lang="en-GB" dirty="0"/>
          </a:p>
        </p:txBody>
      </p:sp>
      <p:pic>
        <p:nvPicPr>
          <p:cNvPr id="5" name="Picture 4">
            <a:extLst>
              <a:ext uri="{FF2B5EF4-FFF2-40B4-BE49-F238E27FC236}">
                <a16:creationId xmlns:a16="http://schemas.microsoft.com/office/drawing/2014/main" id="{4CB22103-0896-DA58-0149-413F3C2ADAE5}"/>
              </a:ext>
            </a:extLst>
          </p:cNvPr>
          <p:cNvPicPr>
            <a:picLocks noChangeAspect="1"/>
          </p:cNvPicPr>
          <p:nvPr/>
        </p:nvPicPr>
        <p:blipFill>
          <a:blip r:embed="rId2"/>
          <a:stretch>
            <a:fillRect/>
          </a:stretch>
        </p:blipFill>
        <p:spPr>
          <a:xfrm>
            <a:off x="106136" y="0"/>
            <a:ext cx="1790700" cy="18478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4" name="TextBox 13">
            <a:extLst>
              <a:ext uri="{FF2B5EF4-FFF2-40B4-BE49-F238E27FC236}">
                <a16:creationId xmlns:a16="http://schemas.microsoft.com/office/drawing/2014/main" id="{DF192180-36F3-AE2E-1E18-AB931F0E2E2C}"/>
              </a:ext>
            </a:extLst>
          </p:cNvPr>
          <p:cNvSpPr txBox="1"/>
          <p:nvPr/>
        </p:nvSpPr>
        <p:spPr>
          <a:xfrm>
            <a:off x="2566815" y="898777"/>
            <a:ext cx="7727961" cy="646331"/>
          </a:xfrm>
          <a:prstGeom prst="rect">
            <a:avLst/>
          </a:prstGeom>
          <a:noFill/>
        </p:spPr>
        <p:txBody>
          <a:bodyPr wrap="square" rtlCol="0">
            <a:spAutoFit/>
          </a:bodyPr>
          <a:lstStyle/>
          <a:p>
            <a:r>
              <a:rPr lang="en-US" sz="3600" dirty="0"/>
              <a:t>Reading</a:t>
            </a:r>
            <a:endParaRPr lang="en-GB" sz="3600" dirty="0"/>
          </a:p>
        </p:txBody>
      </p:sp>
      <p:sp>
        <p:nvSpPr>
          <p:cNvPr id="2" name="TextBox 1">
            <a:extLst>
              <a:ext uri="{FF2B5EF4-FFF2-40B4-BE49-F238E27FC236}">
                <a16:creationId xmlns:a16="http://schemas.microsoft.com/office/drawing/2014/main" id="{6CD66854-4B1E-859A-C3BA-BE463BD8262D}"/>
              </a:ext>
            </a:extLst>
          </p:cNvPr>
          <p:cNvSpPr txBox="1"/>
          <p:nvPr/>
        </p:nvSpPr>
        <p:spPr>
          <a:xfrm>
            <a:off x="1015068" y="2139193"/>
            <a:ext cx="8665827" cy="4801314"/>
          </a:xfrm>
          <a:prstGeom prst="rect">
            <a:avLst/>
          </a:prstGeom>
          <a:noFill/>
        </p:spPr>
        <p:txBody>
          <a:bodyPr wrap="square" rtlCol="0">
            <a:spAutoFit/>
          </a:bodyPr>
          <a:lstStyle/>
          <a:p>
            <a:r>
              <a:rPr lang="en-US" dirty="0"/>
              <a:t>Please continue to read with your child on a daily basis. Find a time which suits you and your child. </a:t>
            </a:r>
          </a:p>
          <a:p>
            <a:endParaRPr lang="en-US" dirty="0"/>
          </a:p>
          <a:p>
            <a:r>
              <a:rPr lang="en-US" dirty="0"/>
              <a:t>Your child will bring home a book bag book linked to their phonics level. In addition, they will bring home a book which they have chosen themselves to read for pleasure. This is a sharing book which is nice to share at a quiet time such as bedtime. Children will be assessed every half term and may then move </a:t>
            </a:r>
            <a:r>
              <a:rPr lang="en-US" dirty="0" err="1"/>
              <a:t>coloured</a:t>
            </a:r>
            <a:r>
              <a:rPr lang="en-US" dirty="0"/>
              <a:t> books after those assessments. </a:t>
            </a:r>
          </a:p>
          <a:p>
            <a:endParaRPr lang="en-US" dirty="0"/>
          </a:p>
          <a:p>
            <a:r>
              <a:rPr lang="en-US" dirty="0"/>
              <a:t>Accelerated Reader- children take a quiz at the start of a term which provides a ZPD level. Children complete quizzes after each book which then </a:t>
            </a:r>
            <a:r>
              <a:rPr lang="en-US" dirty="0" err="1"/>
              <a:t>orovides</a:t>
            </a:r>
            <a:r>
              <a:rPr lang="en-US" dirty="0"/>
              <a:t> a word count. </a:t>
            </a:r>
            <a:r>
              <a:rPr lang="en-US" dirty="0" err="1"/>
              <a:t>Certficates</a:t>
            </a:r>
            <a:r>
              <a:rPr lang="en-US" dirty="0"/>
              <a:t> are awarded.</a:t>
            </a:r>
          </a:p>
          <a:p>
            <a:endParaRPr lang="en-US" dirty="0"/>
          </a:p>
          <a:p>
            <a:r>
              <a:rPr lang="en-US" dirty="0"/>
              <a:t>Books are changed on a Friday, to encourage the children to develop fluency with the words which they are reading. School staff will remind the children to change their books and we promote the children trying to do this independently. The sharing book can be changed daily.</a:t>
            </a:r>
            <a:endParaRPr lang="en-GB" dirty="0"/>
          </a:p>
        </p:txBody>
      </p:sp>
      <p:pic>
        <p:nvPicPr>
          <p:cNvPr id="4" name="Picture 3">
            <a:extLst>
              <a:ext uri="{FF2B5EF4-FFF2-40B4-BE49-F238E27FC236}">
                <a16:creationId xmlns:a16="http://schemas.microsoft.com/office/drawing/2014/main" id="{4627B2A1-CFB9-8CCA-4A32-34731F976E27}"/>
              </a:ext>
            </a:extLst>
          </p:cNvPr>
          <p:cNvPicPr>
            <a:picLocks noChangeAspect="1"/>
          </p:cNvPicPr>
          <p:nvPr/>
        </p:nvPicPr>
        <p:blipFill>
          <a:blip r:embed="rId3"/>
          <a:stretch>
            <a:fillRect/>
          </a:stretch>
        </p:blipFill>
        <p:spPr>
          <a:xfrm>
            <a:off x="7902402" y="320675"/>
            <a:ext cx="2743200" cy="1609725"/>
          </a:xfrm>
          <a:prstGeom prst="rect">
            <a:avLst/>
          </a:prstGeom>
        </p:spPr>
      </p:pic>
    </p:spTree>
    <p:extLst>
      <p:ext uri="{BB962C8B-B14F-4D97-AF65-F5344CB8AC3E}">
        <p14:creationId xmlns:p14="http://schemas.microsoft.com/office/powerpoint/2010/main" val="760454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D5B9008-17FE-9C30-6301-DB27207A9772}"/>
              </a:ext>
            </a:extLst>
          </p:cNvPr>
          <p:cNvSpPr>
            <a:spLocks noGrp="1"/>
          </p:cNvSpPr>
          <p:nvPr>
            <p:ph type="title"/>
          </p:nvPr>
        </p:nvSpPr>
        <p:spPr/>
        <p:txBody>
          <a:bodyPr/>
          <a:lstStyle/>
          <a:p>
            <a:r>
              <a:rPr lang="en-US" dirty="0"/>
              <a:t>YW</a:t>
            </a:r>
            <a:endParaRPr lang="en-GB" dirty="0"/>
          </a:p>
        </p:txBody>
      </p:sp>
      <p:pic>
        <p:nvPicPr>
          <p:cNvPr id="5" name="Picture 4">
            <a:extLst>
              <a:ext uri="{FF2B5EF4-FFF2-40B4-BE49-F238E27FC236}">
                <a16:creationId xmlns:a16="http://schemas.microsoft.com/office/drawing/2014/main" id="{4CB22103-0896-DA58-0149-413F3C2ADAE5}"/>
              </a:ext>
            </a:extLst>
          </p:cNvPr>
          <p:cNvPicPr>
            <a:picLocks noChangeAspect="1"/>
          </p:cNvPicPr>
          <p:nvPr/>
        </p:nvPicPr>
        <p:blipFill>
          <a:blip r:embed="rId2"/>
          <a:stretch>
            <a:fillRect/>
          </a:stretch>
        </p:blipFill>
        <p:spPr>
          <a:xfrm>
            <a:off x="106136" y="0"/>
            <a:ext cx="1790700" cy="18478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4" name="TextBox 13">
            <a:extLst>
              <a:ext uri="{FF2B5EF4-FFF2-40B4-BE49-F238E27FC236}">
                <a16:creationId xmlns:a16="http://schemas.microsoft.com/office/drawing/2014/main" id="{DF192180-36F3-AE2E-1E18-AB931F0E2E2C}"/>
              </a:ext>
            </a:extLst>
          </p:cNvPr>
          <p:cNvSpPr txBox="1"/>
          <p:nvPr/>
        </p:nvSpPr>
        <p:spPr>
          <a:xfrm>
            <a:off x="2566815" y="898777"/>
            <a:ext cx="7727961" cy="1200329"/>
          </a:xfrm>
          <a:prstGeom prst="rect">
            <a:avLst/>
          </a:prstGeom>
          <a:noFill/>
        </p:spPr>
        <p:txBody>
          <a:bodyPr wrap="square" rtlCol="0">
            <a:spAutoFit/>
          </a:bodyPr>
          <a:lstStyle/>
          <a:p>
            <a:r>
              <a:rPr lang="en-US" sz="3600" dirty="0"/>
              <a:t>Transition between Year 1 and Year 2</a:t>
            </a:r>
            <a:endParaRPr lang="en-GB" sz="3600" dirty="0"/>
          </a:p>
        </p:txBody>
      </p:sp>
      <p:sp>
        <p:nvSpPr>
          <p:cNvPr id="2" name="TextBox 1">
            <a:extLst>
              <a:ext uri="{FF2B5EF4-FFF2-40B4-BE49-F238E27FC236}">
                <a16:creationId xmlns:a16="http://schemas.microsoft.com/office/drawing/2014/main" id="{63452EC9-965F-EFB9-A63F-772F0141E991}"/>
              </a:ext>
            </a:extLst>
          </p:cNvPr>
          <p:cNvSpPr txBox="1"/>
          <p:nvPr/>
        </p:nvSpPr>
        <p:spPr>
          <a:xfrm>
            <a:off x="677334" y="2263021"/>
            <a:ext cx="10118184" cy="1477328"/>
          </a:xfrm>
          <a:prstGeom prst="rect">
            <a:avLst/>
          </a:prstGeom>
          <a:noFill/>
        </p:spPr>
        <p:txBody>
          <a:bodyPr wrap="square" rtlCol="0">
            <a:spAutoFit/>
          </a:bodyPr>
          <a:lstStyle/>
          <a:p>
            <a:r>
              <a:rPr lang="en-US" dirty="0"/>
              <a:t>The children are familiar with the staff and expectations.</a:t>
            </a:r>
          </a:p>
          <a:p>
            <a:r>
              <a:rPr lang="en-US" dirty="0"/>
              <a:t>The focus will now move to developing reading fluency and the comprehension skills needed.</a:t>
            </a:r>
          </a:p>
          <a:p>
            <a:r>
              <a:rPr lang="en-US" dirty="0"/>
              <a:t>VIPERSS. (Vocabulary, Inference, Prediction, Explanation, Retrieval, Sequencing and </a:t>
            </a:r>
            <a:r>
              <a:rPr lang="en-US" dirty="0" err="1"/>
              <a:t>Summarising</a:t>
            </a:r>
            <a:r>
              <a:rPr lang="en-US" dirty="0"/>
              <a:t>)</a:t>
            </a:r>
          </a:p>
          <a:p>
            <a:r>
              <a:rPr lang="en-US" dirty="0"/>
              <a:t>Spelling focus- see common exception words for Y1 and Y2.</a:t>
            </a:r>
            <a:endParaRPr lang="en-GB" dirty="0"/>
          </a:p>
        </p:txBody>
      </p:sp>
    </p:spTree>
    <p:extLst>
      <p:ext uri="{BB962C8B-B14F-4D97-AF65-F5344CB8AC3E}">
        <p14:creationId xmlns:p14="http://schemas.microsoft.com/office/powerpoint/2010/main" val="3397916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057F34-169D-7709-A46A-2C87C354727B}"/>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D8A38C73-E471-0991-C3CC-5F791CA20D6D}"/>
              </a:ext>
            </a:extLst>
          </p:cNvPr>
          <p:cNvSpPr>
            <a:spLocks noGrp="1"/>
          </p:cNvSpPr>
          <p:nvPr>
            <p:ph type="title"/>
          </p:nvPr>
        </p:nvSpPr>
        <p:spPr/>
        <p:txBody>
          <a:bodyPr/>
          <a:lstStyle/>
          <a:p>
            <a:r>
              <a:rPr lang="en-US" dirty="0"/>
              <a:t>YW</a:t>
            </a:r>
            <a:endParaRPr lang="en-GB" dirty="0"/>
          </a:p>
        </p:txBody>
      </p:sp>
      <p:pic>
        <p:nvPicPr>
          <p:cNvPr id="5" name="Picture 4">
            <a:extLst>
              <a:ext uri="{FF2B5EF4-FFF2-40B4-BE49-F238E27FC236}">
                <a16:creationId xmlns:a16="http://schemas.microsoft.com/office/drawing/2014/main" id="{27A24C08-F62B-9372-5A64-013918B95443}"/>
              </a:ext>
            </a:extLst>
          </p:cNvPr>
          <p:cNvPicPr>
            <a:picLocks noChangeAspect="1"/>
          </p:cNvPicPr>
          <p:nvPr/>
        </p:nvPicPr>
        <p:blipFill>
          <a:blip r:embed="rId2"/>
          <a:stretch>
            <a:fillRect/>
          </a:stretch>
        </p:blipFill>
        <p:spPr>
          <a:xfrm>
            <a:off x="106136" y="0"/>
            <a:ext cx="1790700" cy="18478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4" name="TextBox 13">
            <a:extLst>
              <a:ext uri="{FF2B5EF4-FFF2-40B4-BE49-F238E27FC236}">
                <a16:creationId xmlns:a16="http://schemas.microsoft.com/office/drawing/2014/main" id="{0547B1F7-9C48-FAF6-F092-105C305F0AED}"/>
              </a:ext>
            </a:extLst>
          </p:cNvPr>
          <p:cNvSpPr txBox="1"/>
          <p:nvPr/>
        </p:nvSpPr>
        <p:spPr>
          <a:xfrm>
            <a:off x="2566815" y="898777"/>
            <a:ext cx="7727961" cy="1200329"/>
          </a:xfrm>
          <a:prstGeom prst="rect">
            <a:avLst/>
          </a:prstGeom>
          <a:noFill/>
        </p:spPr>
        <p:txBody>
          <a:bodyPr wrap="square" rtlCol="0">
            <a:spAutoFit/>
          </a:bodyPr>
          <a:lstStyle/>
          <a:p>
            <a:r>
              <a:rPr lang="en-US" sz="3600" dirty="0"/>
              <a:t>Transition between Year 1 and Year 2</a:t>
            </a:r>
            <a:endParaRPr lang="en-GB" sz="3600" dirty="0"/>
          </a:p>
        </p:txBody>
      </p:sp>
      <p:sp>
        <p:nvSpPr>
          <p:cNvPr id="2" name="TextBox 1">
            <a:extLst>
              <a:ext uri="{FF2B5EF4-FFF2-40B4-BE49-F238E27FC236}">
                <a16:creationId xmlns:a16="http://schemas.microsoft.com/office/drawing/2014/main" id="{67971FF1-29D3-0C51-6AB4-C0AF1B78747D}"/>
              </a:ext>
            </a:extLst>
          </p:cNvPr>
          <p:cNvSpPr txBox="1"/>
          <p:nvPr/>
        </p:nvSpPr>
        <p:spPr>
          <a:xfrm>
            <a:off x="677334" y="2263021"/>
            <a:ext cx="10118184" cy="4524315"/>
          </a:xfrm>
          <a:prstGeom prst="rect">
            <a:avLst/>
          </a:prstGeom>
          <a:noFill/>
        </p:spPr>
        <p:txBody>
          <a:bodyPr wrap="square" rtlCol="0">
            <a:spAutoFit/>
          </a:bodyPr>
          <a:lstStyle/>
          <a:p>
            <a:r>
              <a:rPr lang="en-US" dirty="0"/>
              <a:t>Writing</a:t>
            </a:r>
          </a:p>
          <a:p>
            <a:r>
              <a:rPr lang="en-GB" dirty="0"/>
              <a:t>Develop positive attitudes towards and stamina for writing by:</a:t>
            </a:r>
          </a:p>
          <a:p>
            <a:r>
              <a:rPr lang="en-GB" dirty="0"/>
              <a:t>Writing narratives about personal experiences and those of others (real and fictional)</a:t>
            </a:r>
          </a:p>
          <a:p>
            <a:r>
              <a:rPr lang="en-GB" dirty="0"/>
              <a:t>Writing about real events</a:t>
            </a:r>
          </a:p>
          <a:p>
            <a:r>
              <a:rPr lang="en-GB" dirty="0"/>
              <a:t>Writing poetry</a:t>
            </a:r>
          </a:p>
          <a:p>
            <a:r>
              <a:rPr lang="en-GB" dirty="0"/>
              <a:t>Writing for different purposes</a:t>
            </a:r>
          </a:p>
          <a:p>
            <a:r>
              <a:rPr lang="en-GB" dirty="0"/>
              <a:t>Learning how to use both familiar and new punctuation correctly-including full stops, capital letters, exclamation marks, question marks, commas for lists and apostrophes for contracted forms and the possessive (singular)</a:t>
            </a:r>
          </a:p>
          <a:p>
            <a:r>
              <a:rPr lang="en-GB" dirty="0"/>
              <a:t>Learn how to use:</a:t>
            </a:r>
          </a:p>
          <a:p>
            <a:r>
              <a:rPr lang="en-GB" dirty="0"/>
              <a:t>Sentences with different forms: statement, question, exclamation, command</a:t>
            </a:r>
          </a:p>
          <a:p>
            <a:r>
              <a:rPr lang="en-GB" dirty="0"/>
              <a:t>Expanded noun phrases to describe and specify [for example, the blue butterfly]</a:t>
            </a:r>
          </a:p>
          <a:p>
            <a:r>
              <a:rPr lang="en-GB" dirty="0"/>
              <a:t>The present and past tenses correctly and consistently including the progressive form.</a:t>
            </a:r>
          </a:p>
          <a:p>
            <a:r>
              <a:rPr lang="en-GB" dirty="0"/>
              <a:t>Subordination (using when, if, that, or because) and co-ordination (using or, and, or but)</a:t>
            </a:r>
          </a:p>
          <a:p>
            <a:endParaRPr lang="en-GB" dirty="0"/>
          </a:p>
          <a:p>
            <a:endParaRPr lang="en-GB" dirty="0"/>
          </a:p>
        </p:txBody>
      </p:sp>
    </p:spTree>
    <p:extLst>
      <p:ext uri="{BB962C8B-B14F-4D97-AF65-F5344CB8AC3E}">
        <p14:creationId xmlns:p14="http://schemas.microsoft.com/office/powerpoint/2010/main" val="1124240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6796C0-5306-CBB6-95F3-BE414D115288}"/>
            </a:ext>
          </a:extLst>
        </p:cNvPr>
        <p:cNvGrpSpPr/>
        <p:nvPr/>
      </p:nvGrpSpPr>
      <p:grpSpPr>
        <a:xfrm>
          <a:off x="0" y="0"/>
          <a:ext cx="0" cy="0"/>
          <a:chOff x="0" y="0"/>
          <a:chExt cx="0" cy="0"/>
        </a:xfrm>
      </p:grpSpPr>
      <p:sp>
        <p:nvSpPr>
          <p:cNvPr id="6" name="Title 5">
            <a:extLst>
              <a:ext uri="{FF2B5EF4-FFF2-40B4-BE49-F238E27FC236}">
                <a16:creationId xmlns:a16="http://schemas.microsoft.com/office/drawing/2014/main" id="{2431A83F-5FC2-2ACA-E658-5A07BE029868}"/>
              </a:ext>
            </a:extLst>
          </p:cNvPr>
          <p:cNvSpPr>
            <a:spLocks noGrp="1"/>
          </p:cNvSpPr>
          <p:nvPr>
            <p:ph type="title"/>
          </p:nvPr>
        </p:nvSpPr>
        <p:spPr/>
        <p:txBody>
          <a:bodyPr/>
          <a:lstStyle/>
          <a:p>
            <a:r>
              <a:rPr lang="en-US" dirty="0"/>
              <a:t>YW</a:t>
            </a:r>
            <a:endParaRPr lang="en-GB" dirty="0"/>
          </a:p>
        </p:txBody>
      </p:sp>
      <p:pic>
        <p:nvPicPr>
          <p:cNvPr id="5" name="Picture 4">
            <a:extLst>
              <a:ext uri="{FF2B5EF4-FFF2-40B4-BE49-F238E27FC236}">
                <a16:creationId xmlns:a16="http://schemas.microsoft.com/office/drawing/2014/main" id="{29CD7DBA-CCDD-625B-ED46-2C809E63007D}"/>
              </a:ext>
            </a:extLst>
          </p:cNvPr>
          <p:cNvPicPr>
            <a:picLocks noChangeAspect="1"/>
          </p:cNvPicPr>
          <p:nvPr/>
        </p:nvPicPr>
        <p:blipFill>
          <a:blip r:embed="rId2"/>
          <a:stretch>
            <a:fillRect/>
          </a:stretch>
        </p:blipFill>
        <p:spPr>
          <a:xfrm>
            <a:off x="106136" y="0"/>
            <a:ext cx="1790700" cy="18478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4" name="TextBox 13">
            <a:extLst>
              <a:ext uri="{FF2B5EF4-FFF2-40B4-BE49-F238E27FC236}">
                <a16:creationId xmlns:a16="http://schemas.microsoft.com/office/drawing/2014/main" id="{199CA018-C7AE-ABF0-74A8-3E0F2DAC6594}"/>
              </a:ext>
            </a:extLst>
          </p:cNvPr>
          <p:cNvSpPr txBox="1"/>
          <p:nvPr/>
        </p:nvSpPr>
        <p:spPr>
          <a:xfrm>
            <a:off x="2668415" y="311605"/>
            <a:ext cx="7727961" cy="646331"/>
          </a:xfrm>
          <a:prstGeom prst="rect">
            <a:avLst/>
          </a:prstGeom>
          <a:noFill/>
        </p:spPr>
        <p:txBody>
          <a:bodyPr wrap="square" rtlCol="0">
            <a:spAutoFit/>
          </a:bodyPr>
          <a:lstStyle/>
          <a:p>
            <a:r>
              <a:rPr lang="en-US" sz="3600" dirty="0" err="1"/>
              <a:t>Maths</a:t>
            </a:r>
            <a:r>
              <a:rPr lang="en-US" sz="3600" dirty="0"/>
              <a:t> expectations</a:t>
            </a:r>
            <a:endParaRPr lang="en-GB" sz="3600" dirty="0"/>
          </a:p>
        </p:txBody>
      </p:sp>
      <p:pic>
        <p:nvPicPr>
          <p:cNvPr id="4" name="Picture 3">
            <a:extLst>
              <a:ext uri="{FF2B5EF4-FFF2-40B4-BE49-F238E27FC236}">
                <a16:creationId xmlns:a16="http://schemas.microsoft.com/office/drawing/2014/main" id="{D26595FE-71B6-4DA4-1D21-5ADA07A13DF5}"/>
              </a:ext>
            </a:extLst>
          </p:cNvPr>
          <p:cNvPicPr>
            <a:picLocks noChangeAspect="1"/>
          </p:cNvPicPr>
          <p:nvPr/>
        </p:nvPicPr>
        <p:blipFill>
          <a:blip r:embed="rId3"/>
          <a:stretch>
            <a:fillRect/>
          </a:stretch>
        </p:blipFill>
        <p:spPr>
          <a:xfrm>
            <a:off x="2022896" y="793735"/>
            <a:ext cx="6064464" cy="5998647"/>
          </a:xfrm>
          <a:prstGeom prst="rect">
            <a:avLst/>
          </a:prstGeom>
        </p:spPr>
      </p:pic>
    </p:spTree>
    <p:extLst>
      <p:ext uri="{BB962C8B-B14F-4D97-AF65-F5344CB8AC3E}">
        <p14:creationId xmlns:p14="http://schemas.microsoft.com/office/powerpoint/2010/main" val="1397592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D5B9008-17FE-9C30-6301-DB27207A9772}"/>
              </a:ext>
            </a:extLst>
          </p:cNvPr>
          <p:cNvSpPr>
            <a:spLocks noGrp="1"/>
          </p:cNvSpPr>
          <p:nvPr>
            <p:ph type="title"/>
          </p:nvPr>
        </p:nvSpPr>
        <p:spPr/>
        <p:txBody>
          <a:bodyPr/>
          <a:lstStyle/>
          <a:p>
            <a:r>
              <a:rPr lang="en-US" dirty="0"/>
              <a:t>YW</a:t>
            </a:r>
            <a:endParaRPr lang="en-GB" dirty="0"/>
          </a:p>
        </p:txBody>
      </p:sp>
      <p:pic>
        <p:nvPicPr>
          <p:cNvPr id="5" name="Picture 4">
            <a:extLst>
              <a:ext uri="{FF2B5EF4-FFF2-40B4-BE49-F238E27FC236}">
                <a16:creationId xmlns:a16="http://schemas.microsoft.com/office/drawing/2014/main" id="{4CB22103-0896-DA58-0149-413F3C2ADAE5}"/>
              </a:ext>
            </a:extLst>
          </p:cNvPr>
          <p:cNvPicPr>
            <a:picLocks noChangeAspect="1"/>
          </p:cNvPicPr>
          <p:nvPr/>
        </p:nvPicPr>
        <p:blipFill>
          <a:blip r:embed="rId2"/>
          <a:stretch>
            <a:fillRect/>
          </a:stretch>
        </p:blipFill>
        <p:spPr>
          <a:xfrm>
            <a:off x="106136" y="0"/>
            <a:ext cx="1790700" cy="18478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14" name="TextBox 13">
            <a:extLst>
              <a:ext uri="{FF2B5EF4-FFF2-40B4-BE49-F238E27FC236}">
                <a16:creationId xmlns:a16="http://schemas.microsoft.com/office/drawing/2014/main" id="{DF192180-36F3-AE2E-1E18-AB931F0E2E2C}"/>
              </a:ext>
            </a:extLst>
          </p:cNvPr>
          <p:cNvSpPr txBox="1"/>
          <p:nvPr/>
        </p:nvSpPr>
        <p:spPr>
          <a:xfrm>
            <a:off x="2566815" y="898777"/>
            <a:ext cx="7727961" cy="646331"/>
          </a:xfrm>
          <a:prstGeom prst="rect">
            <a:avLst/>
          </a:prstGeom>
          <a:noFill/>
        </p:spPr>
        <p:txBody>
          <a:bodyPr wrap="square" rtlCol="0">
            <a:spAutoFit/>
          </a:bodyPr>
          <a:lstStyle/>
          <a:p>
            <a:r>
              <a:rPr lang="en-US" sz="3600" dirty="0"/>
              <a:t>What will my child need?</a:t>
            </a:r>
            <a:endParaRPr lang="en-GB" sz="3600" dirty="0"/>
          </a:p>
        </p:txBody>
      </p:sp>
      <p:sp>
        <p:nvSpPr>
          <p:cNvPr id="8" name="TextBox 7">
            <a:extLst>
              <a:ext uri="{FF2B5EF4-FFF2-40B4-BE49-F238E27FC236}">
                <a16:creationId xmlns:a16="http://schemas.microsoft.com/office/drawing/2014/main" id="{6F4E36CF-4F72-48F9-1A34-8D396BEE86A0}"/>
              </a:ext>
            </a:extLst>
          </p:cNvPr>
          <p:cNvSpPr txBox="1"/>
          <p:nvPr/>
        </p:nvSpPr>
        <p:spPr>
          <a:xfrm>
            <a:off x="1216404" y="2390862"/>
            <a:ext cx="7877262" cy="3139321"/>
          </a:xfrm>
          <a:prstGeom prst="rect">
            <a:avLst/>
          </a:prstGeom>
          <a:noFill/>
        </p:spPr>
        <p:txBody>
          <a:bodyPr wrap="square" lIns="91440" tIns="45720" rIns="91440" bIns="45720" rtlCol="0" anchor="t">
            <a:spAutoFit/>
          </a:bodyPr>
          <a:lstStyle/>
          <a:p>
            <a:r>
              <a:rPr lang="en-US" dirty="0"/>
              <a:t>Your child will need to bring to school a bookbag every day with their reading diary and the books which they have chosen in school.</a:t>
            </a:r>
          </a:p>
          <a:p>
            <a:endParaRPr lang="en-US" dirty="0"/>
          </a:p>
          <a:p>
            <a:r>
              <a:rPr lang="en-US" dirty="0"/>
              <a:t>A </a:t>
            </a:r>
            <a:r>
              <a:rPr lang="en-US" dirty="0" err="1"/>
              <a:t>waterbottle</a:t>
            </a:r>
            <a:r>
              <a:rPr lang="en-US" dirty="0"/>
              <a:t> with water. No Fizzy or </a:t>
            </a:r>
            <a:r>
              <a:rPr lang="en-US" dirty="0" err="1"/>
              <a:t>coloured</a:t>
            </a:r>
            <a:r>
              <a:rPr lang="en-US" dirty="0"/>
              <a:t> drinks please.</a:t>
            </a:r>
          </a:p>
          <a:p>
            <a:endParaRPr lang="en-US" dirty="0"/>
          </a:p>
          <a:p>
            <a:r>
              <a:rPr lang="en-GB" b="0" i="0" dirty="0">
                <a:solidFill>
                  <a:srgbClr val="0C042C"/>
                </a:solidFill>
                <a:effectLst/>
                <a:latin typeface="Tahoma" panose="020B0604030504040204" pitchFamily="34" charset="0"/>
              </a:rPr>
              <a:t>This term our PE days will be on ******** Please ensure that your child wears the appropriate school PE kit for these sessions and that they bring to school a water bottle filled with water every day.</a:t>
            </a:r>
            <a:endParaRPr lang="en-US" b="1" u="sng" dirty="0"/>
          </a:p>
          <a:p>
            <a:endParaRPr lang="en-US" b="1" u="sng" dirty="0"/>
          </a:p>
          <a:p>
            <a:endParaRPr lang="en-US" dirty="0"/>
          </a:p>
          <a:p>
            <a:r>
              <a:rPr lang="en-US" dirty="0"/>
              <a:t>Please label EVERYTHING!</a:t>
            </a:r>
            <a:endParaRPr lang="en-GB" dirty="0"/>
          </a:p>
        </p:txBody>
      </p:sp>
      <p:pic>
        <p:nvPicPr>
          <p:cNvPr id="15" name="Picture 14">
            <a:extLst>
              <a:ext uri="{FF2B5EF4-FFF2-40B4-BE49-F238E27FC236}">
                <a16:creationId xmlns:a16="http://schemas.microsoft.com/office/drawing/2014/main" id="{D5587EAD-E4D7-E111-4B73-7D0C53CB4007}"/>
              </a:ext>
            </a:extLst>
          </p:cNvPr>
          <p:cNvPicPr>
            <a:picLocks noChangeAspect="1"/>
          </p:cNvPicPr>
          <p:nvPr/>
        </p:nvPicPr>
        <p:blipFill>
          <a:blip r:embed="rId3"/>
          <a:stretch>
            <a:fillRect/>
          </a:stretch>
        </p:blipFill>
        <p:spPr>
          <a:xfrm>
            <a:off x="4559546" y="5505450"/>
            <a:ext cx="1466850" cy="1485900"/>
          </a:xfrm>
          <a:prstGeom prst="rect">
            <a:avLst/>
          </a:prstGeom>
        </p:spPr>
      </p:pic>
      <p:pic>
        <p:nvPicPr>
          <p:cNvPr id="17" name="Picture 16">
            <a:extLst>
              <a:ext uri="{FF2B5EF4-FFF2-40B4-BE49-F238E27FC236}">
                <a16:creationId xmlns:a16="http://schemas.microsoft.com/office/drawing/2014/main" id="{78496248-6DB7-09D4-07A4-6572C570791F}"/>
              </a:ext>
            </a:extLst>
          </p:cNvPr>
          <p:cNvPicPr>
            <a:picLocks noChangeAspect="1"/>
          </p:cNvPicPr>
          <p:nvPr/>
        </p:nvPicPr>
        <p:blipFill>
          <a:blip r:embed="rId4"/>
          <a:stretch>
            <a:fillRect/>
          </a:stretch>
        </p:blipFill>
        <p:spPr>
          <a:xfrm>
            <a:off x="6305906" y="5505450"/>
            <a:ext cx="1400175" cy="1457325"/>
          </a:xfrm>
          <a:prstGeom prst="rect">
            <a:avLst/>
          </a:prstGeom>
        </p:spPr>
      </p:pic>
      <p:pic>
        <p:nvPicPr>
          <p:cNvPr id="19" name="Picture 18">
            <a:extLst>
              <a:ext uri="{FF2B5EF4-FFF2-40B4-BE49-F238E27FC236}">
                <a16:creationId xmlns:a16="http://schemas.microsoft.com/office/drawing/2014/main" id="{B12E5D08-BCD6-75EA-7520-4A3C69A09888}"/>
              </a:ext>
            </a:extLst>
          </p:cNvPr>
          <p:cNvPicPr>
            <a:picLocks noChangeAspect="1"/>
          </p:cNvPicPr>
          <p:nvPr/>
        </p:nvPicPr>
        <p:blipFill>
          <a:blip r:embed="rId5"/>
          <a:stretch>
            <a:fillRect/>
          </a:stretch>
        </p:blipFill>
        <p:spPr>
          <a:xfrm>
            <a:off x="7914674" y="5481637"/>
            <a:ext cx="1285875" cy="1533525"/>
          </a:xfrm>
          <a:prstGeom prst="rect">
            <a:avLst/>
          </a:prstGeom>
        </p:spPr>
      </p:pic>
    </p:spTree>
    <p:extLst>
      <p:ext uri="{BB962C8B-B14F-4D97-AF65-F5344CB8AC3E}">
        <p14:creationId xmlns:p14="http://schemas.microsoft.com/office/powerpoint/2010/main" val="259096284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47D945A3BD4FE43983E0BE726DAAC2F" ma:contentTypeVersion="5" ma:contentTypeDescription="Create a new document." ma:contentTypeScope="" ma:versionID="71db948cc5b82efa4831180781e1c987">
  <xsd:schema xmlns:xsd="http://www.w3.org/2001/XMLSchema" xmlns:xs="http://www.w3.org/2001/XMLSchema" xmlns:p="http://schemas.microsoft.com/office/2006/metadata/properties" xmlns:ns1="http://schemas.microsoft.com/sharepoint/v3" xmlns:ns2="566b2ce9-55ef-4970-a6d7-9826005c5e34" xmlns:ns3="036cceee-a827-4eab-a979-e780f9466e8d" xmlns:ns4="db7e5c1b-9a03-435a-8095-ef3b935cf9d4" xmlns:ns5="a6ef2bb4-1de6-4d04-83a9-de9344d8c5c2" targetNamespace="http://schemas.microsoft.com/office/2006/metadata/properties" ma:root="true" ma:fieldsID="7ec258cb8b81303c0b47b11cdf33d1c5" ns1:_="" ns2:_="" ns3:_="" ns4:_="" ns5:_="">
    <xsd:import namespace="http://schemas.microsoft.com/sharepoint/v3"/>
    <xsd:import namespace="566b2ce9-55ef-4970-a6d7-9826005c5e34"/>
    <xsd:import namespace="036cceee-a827-4eab-a979-e780f9466e8d"/>
    <xsd:import namespace="db7e5c1b-9a03-435a-8095-ef3b935cf9d4"/>
    <xsd:import namespace="a6ef2bb4-1de6-4d04-83a9-de9344d8c5c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ObjectDetectorVersions" minOccurs="0"/>
                <xsd:element ref="ns2:MediaServiceSearchProperties" minOccurs="0"/>
                <xsd:element ref="ns1:_ip_UnifiedCompliancePolicyProperties" minOccurs="0"/>
                <xsd:element ref="ns1:_ip_UnifiedCompliancePolicyUIAction" minOccurs="0"/>
                <xsd:element ref="ns2:Dateandtime" minOccurs="0"/>
                <xsd:element ref="ns4:lcf76f155ced4ddcb4097134ff3c332f" minOccurs="0"/>
                <xsd:element ref="ns5:TaxCatchAll" minOccurs="0"/>
                <xsd:element ref="ns4: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66b2ce9-55ef-4970-a6d7-9826005c5e3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dexed="true" ma:internalName="MediaServiceLocation" ma:readOnly="true">
      <xsd:simpleType>
        <xsd:restriction base="dms:Text"/>
      </xsd:simpleType>
    </xsd:element>
    <xsd:element name="MediaServiceObjectDetectorVersions" ma:index="18"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Dateandtime" ma:index="22" nillable="true" ma:displayName="Date and time" ma:format="DateOnly" ma:internalName="Dateandtim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036cceee-a827-4eab-a979-e780f9466e8d"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b7e5c1b-9a03-435a-8095-ef3b935cf9d4" elementFormDefault="qualified">
    <xsd:import namespace="http://schemas.microsoft.com/office/2006/documentManagement/types"/>
    <xsd:import namespace="http://schemas.microsoft.com/office/infopath/2007/PartnerControls"/>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4e4bd1f4-dbb3-4b03-86a4-745cd3902983" ma:termSetId="09814cd3-568e-fe90-9814-8d621ff8fb84" ma:anchorId="fba54fb3-c3e1-fe81-a776-ca4b69148c4d" ma:open="true" ma:isKeyword="false">
      <xsd:complexType>
        <xsd:sequence>
          <xsd:element ref="pc:Terms" minOccurs="0" maxOccurs="1"/>
        </xsd:sequence>
      </xsd:complex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6ef2bb4-1de6-4d04-83a9-de9344d8c5c2" elementFormDefault="qualified">
    <xsd:import namespace="http://schemas.microsoft.com/office/2006/documentManagement/types"/>
    <xsd:import namespace="http://schemas.microsoft.com/office/infopath/2007/PartnerControls"/>
    <xsd:element name="TaxCatchAll" ma:index="25" nillable="true" ma:displayName="Taxonomy Catch All Column" ma:hidden="true" ma:list="{00ce4836-a5b5-431d-9935-13890aab84ed}" ma:internalName="TaxCatchAll" ma:showField="CatchAllData" ma:web="a6ef2bb4-1de6-4d04-83a9-de9344d8c5c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a6ef2bb4-1de6-4d04-83a9-de9344d8c5c2" xsi:nil="true"/>
    <lcf76f155ced4ddcb4097134ff3c332f xmlns="db7e5c1b-9a03-435a-8095-ef3b935cf9d4">
      <Terms xmlns="http://schemas.microsoft.com/office/infopath/2007/PartnerControls"/>
    </lcf76f155ced4ddcb4097134ff3c332f>
    <_ip_UnifiedCompliancePolicyUIAction xmlns="http://schemas.microsoft.com/sharepoint/v3" xsi:nil="true"/>
    <_ip_UnifiedCompliancePolicyProperties xmlns="http://schemas.microsoft.com/sharepoint/v3" xsi:nil="true"/>
    <Dateandtime xmlns="566b2ce9-55ef-4970-a6d7-9826005c5e34" xsi:nil="true"/>
  </documentManagement>
</p:properties>
</file>

<file path=customXml/itemProps1.xml><?xml version="1.0" encoding="utf-8"?>
<ds:datastoreItem xmlns:ds="http://schemas.openxmlformats.org/officeDocument/2006/customXml" ds:itemID="{C4C45C83-C153-4FA4-AD31-48A2CC8B5A0E}"/>
</file>

<file path=customXml/itemProps2.xml><?xml version="1.0" encoding="utf-8"?>
<ds:datastoreItem xmlns:ds="http://schemas.openxmlformats.org/officeDocument/2006/customXml" ds:itemID="{B74F024F-BC47-4415-A9C3-866155865F25}">
  <ds:schemaRefs>
    <ds:schemaRef ds:uri="http://schemas.microsoft.com/sharepoint/v3/contenttype/forms"/>
  </ds:schemaRefs>
</ds:datastoreItem>
</file>

<file path=customXml/itemProps3.xml><?xml version="1.0" encoding="utf-8"?>
<ds:datastoreItem xmlns:ds="http://schemas.openxmlformats.org/officeDocument/2006/customXml" ds:itemID="{8CADC06A-E2D3-45E4-8B75-31FAA2E7E8DA}">
  <ds:schemaRefs>
    <ds:schemaRef ds:uri="http://schemas.microsoft.com/office/2006/metadata/properties"/>
    <ds:schemaRef ds:uri="http://schemas.microsoft.com/office/infopath/2007/PartnerControls"/>
    <ds:schemaRef ds:uri="b69fa5de-7034-4625-a44e-c2693394f794"/>
    <ds:schemaRef ds:uri="5a5c89eb-5017-4a8c-9165-b026d6f4c268"/>
    <ds:schemaRef ds:uri="036cceee-a827-4eab-a979-e780f9466e8d"/>
    <ds:schemaRef ds:uri="566b2ce9-55ef-4970-a6d7-9826005c5e34"/>
    <ds:schemaRef ds:uri="a6ef2bb4-1de6-4d04-83a9-de9344d8c5c2"/>
    <ds:schemaRef ds:uri="db7e5c1b-9a03-435a-8095-ef3b935cf9d4"/>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Facet</Template>
  <TotalTime>0</TotalTime>
  <Words>669</Words>
  <Application>Microsoft Office PowerPoint</Application>
  <PresentationFormat>Widescreen</PresentationFormat>
  <Paragraphs>69</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Tahoma</vt:lpstr>
      <vt:lpstr>Trebuchet MS</vt:lpstr>
      <vt:lpstr>Wingdings 3</vt:lpstr>
      <vt:lpstr>Facet</vt:lpstr>
      <vt:lpstr>Y</vt:lpstr>
      <vt:lpstr>YW</vt:lpstr>
      <vt:lpstr>YW</vt:lpstr>
      <vt:lpstr>YW</vt:lpstr>
      <vt:lpstr>YW</vt:lpstr>
      <vt:lpstr>YW</vt:lpstr>
      <vt:lpstr>YW</vt:lpstr>
      <vt:lpstr>YW</vt:lpstr>
      <vt:lpstr>YW</vt:lpstr>
      <vt:lpstr>YW</vt:lpstr>
      <vt:lpstr>YW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dc:title>
  <dc:creator>Sam Bechley</dc:creator>
  <cp:lastModifiedBy>Samantha Bechley</cp:lastModifiedBy>
  <cp:revision>39</cp:revision>
  <dcterms:created xsi:type="dcterms:W3CDTF">2022-07-21T15:26:30Z</dcterms:created>
  <dcterms:modified xsi:type="dcterms:W3CDTF">2025-07-14T13:17:09Z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0x010100B47D945A3BD4FE43983E0BE726DAAC2F</vt:lpwstr>
  </property>
  <property fmtid="{D5CDD505-2E9C-101B-9397-08002B2CF9AE}" pid="3" name="MediaServiceImageTags">
    <vt:lpwstr/>
  </property>
  <property fmtid="{D5CDD505-2E9C-101B-9397-08002B2CF9AE}" pid="4" name="Order">
    <vt:r8>19381900</vt:r8>
  </property>
  <property fmtid="{D5CDD505-2E9C-101B-9397-08002B2CF9AE}" pid="5" name="MSIP_Label_edc9667c-530e-49f7-ae71-bc1f5bf687b0_Enabled">
    <vt:lpwstr>true</vt:lpwstr>
  </property>
  <property fmtid="{D5CDD505-2E9C-101B-9397-08002B2CF9AE}" pid="6" name="MSIP_Label_edc9667c-530e-49f7-ae71-bc1f5bf687b0_SetDate">
    <vt:lpwstr>2025-07-14T12:55:16Z</vt:lpwstr>
  </property>
  <property fmtid="{D5CDD505-2E9C-101B-9397-08002B2CF9AE}" pid="7" name="MSIP_Label_edc9667c-530e-49f7-ae71-bc1f5bf687b0_Method">
    <vt:lpwstr>Standard</vt:lpwstr>
  </property>
  <property fmtid="{D5CDD505-2E9C-101B-9397-08002B2CF9AE}" pid="8" name="MSIP_Label_edc9667c-530e-49f7-ae71-bc1f5bf687b0_Name">
    <vt:lpwstr>defa4170-0d19-0005-0004-bc88714345d2</vt:lpwstr>
  </property>
  <property fmtid="{D5CDD505-2E9C-101B-9397-08002B2CF9AE}" pid="9" name="MSIP_Label_edc9667c-530e-49f7-ae71-bc1f5bf687b0_SiteId">
    <vt:lpwstr>efd2b652-cf7c-4651-90bf-6e93da426a51</vt:lpwstr>
  </property>
  <property fmtid="{D5CDD505-2E9C-101B-9397-08002B2CF9AE}" pid="10" name="MSIP_Label_edc9667c-530e-49f7-ae71-bc1f5bf687b0_ActionId">
    <vt:lpwstr>bae715c3-8044-47fc-bfa2-32d5b8c17983</vt:lpwstr>
  </property>
  <property fmtid="{D5CDD505-2E9C-101B-9397-08002B2CF9AE}" pid="11" name="MSIP_Label_edc9667c-530e-49f7-ae71-bc1f5bf687b0_ContentBits">
    <vt:lpwstr>0</vt:lpwstr>
  </property>
  <property fmtid="{D5CDD505-2E9C-101B-9397-08002B2CF9AE}" pid="12" name="MSIP_Label_edc9667c-530e-49f7-ae71-bc1f5bf687b0_Tag">
    <vt:lpwstr>10, 3, 0, 1</vt:lpwstr>
  </property>
</Properties>
</file>