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406" y="77"/>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31/03/2025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D0B12-F9BA-4ECE-AE26-10E9FBF99E19}" type="datetimeFigureOut">
              <a:rPr lang="en-GB" smtClean="0"/>
              <a:pPr/>
              <a:t>31/03/2025</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86C62-EF95-4CC3-A10C-717BF306B8E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69632" y="1709003"/>
            <a:ext cx="2384257" cy="1908215"/>
          </a:xfrm>
          <a:prstGeom prst="rect">
            <a:avLst/>
          </a:prstGeom>
          <a:solidFill>
            <a:schemeClr val="bg1"/>
          </a:solidFill>
        </p:spPr>
        <p:txBody>
          <a:bodyPr wrap="square" lIns="91440" tIns="45720" rIns="91440" bIns="45720" anchor="t">
            <a:spAutoFit/>
          </a:bodyPr>
          <a:lstStyle/>
          <a:p>
            <a:pPr algn="ctr"/>
            <a:r>
              <a:rPr lang="en-US" sz="2000" dirty="0">
                <a:ln w="18415" cmpd="sng">
                  <a:solidFill>
                    <a:schemeClr val="tx1"/>
                  </a:solidFill>
                  <a:prstDash val="solid"/>
                </a:ln>
                <a:latin typeface="Segoe UI"/>
                <a:cs typeface="Segoe UI"/>
              </a:rPr>
              <a:t>Summer Term 6 2025</a:t>
            </a:r>
          </a:p>
          <a:p>
            <a:pPr algn="ctr"/>
            <a:endParaRPr lang="en-US" sz="2000" dirty="0">
              <a:ln w="18415" cmpd="sng">
                <a:solidFill>
                  <a:schemeClr val="tx1"/>
                </a:solidFill>
                <a:prstDash val="solid"/>
              </a:ln>
              <a:latin typeface="Segoe UI" panose="020B0502040204020203" pitchFamily="34" charset="0"/>
              <a:cs typeface="Segoe UI" panose="020B0502040204020203" pitchFamily="34" charset="0"/>
            </a:endParaRPr>
          </a:p>
          <a:p>
            <a:pPr algn="ctr"/>
            <a:r>
              <a:rPr lang="en-US" sz="2000" dirty="0">
                <a:ln w="18415" cmpd="sng">
                  <a:solidFill>
                    <a:schemeClr val="tx1"/>
                  </a:solidFill>
                  <a:prstDash val="solid"/>
                </a:ln>
                <a:latin typeface="Segoe UI"/>
                <a:cs typeface="Segoe UI"/>
              </a:rPr>
              <a:t>Year One</a:t>
            </a:r>
            <a:endParaRPr lang="en-US" sz="2000" dirty="0">
              <a:ln w="18415" cmpd="sng">
                <a:solidFill>
                  <a:prstClr val="black"/>
                </a:solidFill>
                <a:prstDash val="solid"/>
              </a:ln>
              <a:latin typeface="Segoe UI"/>
              <a:cs typeface="Segoe UI"/>
            </a:endParaRPr>
          </a:p>
          <a:p>
            <a:pPr algn="ctr"/>
            <a:endParaRPr lang="en-US" sz="2000"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a:p>
            <a:pPr algn="ctr"/>
            <a:endParaRPr lang="en-US"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p:txBody>
      </p:sp>
      <p:sp>
        <p:nvSpPr>
          <p:cNvPr id="6" name="TextBox 5"/>
          <p:cNvSpPr txBox="1"/>
          <p:nvPr/>
        </p:nvSpPr>
        <p:spPr>
          <a:xfrm>
            <a:off x="159523" y="186237"/>
            <a:ext cx="3155581" cy="186204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Writers we will be…</a:t>
            </a:r>
          </a:p>
          <a:p>
            <a:r>
              <a:rPr lang="en-GB" sz="900" dirty="0">
                <a:latin typeface="Segoe UI"/>
                <a:ea typeface="+mn-lt"/>
                <a:cs typeface="Segoe UI"/>
              </a:rPr>
              <a:t>Exploring a unit ‘Rags and Riches. We will be using the text Tyrannosaurus Drip by Julia Donaldson to We will learn to write our own stories about a main character who is sad and lonely and as a result faces problems, how they overcome these problems to become happy. We will be</a:t>
            </a:r>
          </a:p>
          <a:p>
            <a:r>
              <a:rPr lang="en-GB" sz="900" dirty="0">
                <a:latin typeface="Segoe UI"/>
                <a:ea typeface="+mn-lt"/>
                <a:cs typeface="Segoe UI"/>
              </a:rPr>
              <a:t>using our sound knowledge to attempt to write the different sounds to write words. We will learn to use these words to help us to write simple sentences using finger spaces, correctly orientated letters and accurate use of punctuation including question marks and exclamation marks</a:t>
            </a:r>
            <a:endParaRPr lang="en-GB" sz="900" dirty="0">
              <a:latin typeface="Segoe UI" panose="020B0502040204020203" pitchFamily="34" charset="0"/>
              <a:ea typeface="+mn-lt"/>
              <a:cs typeface="Segoe UI" panose="020B0502040204020203" pitchFamily="34" charset="0"/>
            </a:endParaRPr>
          </a:p>
        </p:txBody>
      </p:sp>
      <p:sp>
        <p:nvSpPr>
          <p:cNvPr id="7" name="TextBox 6"/>
          <p:cNvSpPr txBox="1"/>
          <p:nvPr/>
        </p:nvSpPr>
        <p:spPr>
          <a:xfrm>
            <a:off x="91516" y="2798575"/>
            <a:ext cx="3155582" cy="212365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Mathematicians we will be…</a:t>
            </a:r>
          </a:p>
          <a:p>
            <a:r>
              <a:rPr lang="en-GB" sz="1000" dirty="0">
                <a:latin typeface="Segoe UI"/>
                <a:cs typeface="Segoe UI"/>
              </a:rPr>
              <a:t>recapping on prior learning about number and place value  as well as continuing to learn to count in multiples of 2’s, 5’s and 10’s.  We will be counting forwards and backwards from 0-100. We will be learning to partition numbers into tens and ones., e.g. 13 is 1 ten and three ones.  Later in the term, we will be learning to recognise different coins and notes, and to count using different amounts of money.. We will be learning to tell the time to the hour and to the half an hour. </a:t>
            </a:r>
          </a:p>
        </p:txBody>
      </p:sp>
      <p:sp>
        <p:nvSpPr>
          <p:cNvPr id="8" name="TextBox 7"/>
          <p:cNvSpPr txBox="1"/>
          <p:nvPr/>
        </p:nvSpPr>
        <p:spPr>
          <a:xfrm>
            <a:off x="3440832" y="188640"/>
            <a:ext cx="2952328" cy="1200329"/>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Design Technology builders we will be…</a:t>
            </a:r>
          </a:p>
          <a:p>
            <a:r>
              <a:rPr lang="en-GB" sz="1000" dirty="0">
                <a:latin typeface="Segoe UI"/>
                <a:cs typeface="Segoe UI"/>
              </a:rPr>
              <a:t>learning how to use our knowledge of 2Damd 3D shapes, joining techniques and structures to create our own outdoor inspired free-standing structures.</a:t>
            </a:r>
          </a:p>
        </p:txBody>
      </p:sp>
      <p:sp>
        <p:nvSpPr>
          <p:cNvPr id="9" name="TextBox 8"/>
          <p:cNvSpPr txBox="1"/>
          <p:nvPr/>
        </p:nvSpPr>
        <p:spPr>
          <a:xfrm>
            <a:off x="3436260" y="4037042"/>
            <a:ext cx="2949442" cy="114646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PSHE we will be…</a:t>
            </a:r>
          </a:p>
          <a:p>
            <a:r>
              <a:rPr lang="en-GB" sz="1050" dirty="0">
                <a:latin typeface="Segoe UI"/>
                <a:cs typeface="Segoe UI"/>
              </a:rPr>
              <a:t>exploring the Changing Me unit. We will learn how we have changed since we were babies.  We will understand the life cycle of humans and animals as well as naming different parts of our bodies.</a:t>
            </a:r>
          </a:p>
        </p:txBody>
      </p:sp>
      <p:sp>
        <p:nvSpPr>
          <p:cNvPr id="10" name="TextBox 9"/>
          <p:cNvSpPr txBox="1"/>
          <p:nvPr/>
        </p:nvSpPr>
        <p:spPr>
          <a:xfrm>
            <a:off x="6473721" y="188640"/>
            <a:ext cx="3187095" cy="892552"/>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Scientists we will be…</a:t>
            </a:r>
          </a:p>
          <a:p>
            <a:r>
              <a:rPr lang="en-GB" sz="900" dirty="0">
                <a:latin typeface="Segoe UI"/>
                <a:cs typeface="Segoe UI"/>
              </a:rPr>
              <a:t>Developing our learning about materials. We will compare different materials and learn about their different purposes. We will learn how we can group different materials by identifying and discussing their physical properties. </a:t>
            </a:r>
            <a:endParaRPr lang="en-GB" sz="900" dirty="0">
              <a:latin typeface="Calibri"/>
              <a:cs typeface="Calibri"/>
            </a:endParaRPr>
          </a:p>
        </p:txBody>
      </p:sp>
      <p:sp>
        <p:nvSpPr>
          <p:cNvPr id="12" name="TextBox 11"/>
          <p:cNvSpPr txBox="1"/>
          <p:nvPr/>
        </p:nvSpPr>
        <p:spPr>
          <a:xfrm>
            <a:off x="6473719" y="1513853"/>
            <a:ext cx="3179131" cy="954107"/>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Religious </a:t>
            </a:r>
            <a:r>
              <a:rPr lang="en-GB" sz="1600" b="1" dirty="0" err="1">
                <a:latin typeface="Segoe UI"/>
                <a:cs typeface="Segoe UI"/>
              </a:rPr>
              <a:t>Explorers</a:t>
            </a:r>
            <a:r>
              <a:rPr lang="en-GB" sz="1000" dirty="0" err="1">
                <a:latin typeface="Segoe UI"/>
                <a:cs typeface="Segoe UI"/>
              </a:rPr>
              <a:t>show</a:t>
            </a:r>
            <a:r>
              <a:rPr lang="en-GB" sz="1000" dirty="0">
                <a:latin typeface="Segoe UI"/>
                <a:cs typeface="Segoe UI"/>
              </a:rPr>
              <a:t> that God is important to them. We will explore that people look at the world in different ways. We will recognise how Christians show God’s importance in their lives through praise, worship and prayer.</a:t>
            </a:r>
            <a:endParaRPr lang="en-GB" sz="1000" dirty="0">
              <a:latin typeface="Segoe UI" panose="020B0502040204020203" pitchFamily="34" charset="0"/>
              <a:cs typeface="Segoe UI" panose="020B0502040204020203" pitchFamily="34" charset="0"/>
            </a:endParaRPr>
          </a:p>
        </p:txBody>
      </p:sp>
      <p:pic>
        <p:nvPicPr>
          <p:cNvPr id="16" name="Picture 15">
            <a:extLst>
              <a:ext uri="{FF2B5EF4-FFF2-40B4-BE49-F238E27FC236}">
                <a16:creationId xmlns:a16="http://schemas.microsoft.com/office/drawing/2014/main" id="{1C359C10-9D53-45AE-B792-B8680C375CE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2880" y="2721114"/>
            <a:ext cx="1520240" cy="1231908"/>
          </a:xfrm>
          <a:prstGeom prst="rect">
            <a:avLst/>
          </a:prstGeom>
          <a:noFill/>
          <a:ln>
            <a:noFill/>
          </a:ln>
        </p:spPr>
      </p:pic>
      <p:sp>
        <p:nvSpPr>
          <p:cNvPr id="15" name="TextBox 14">
            <a:extLst>
              <a:ext uri="{FF2B5EF4-FFF2-40B4-BE49-F238E27FC236}">
                <a16:creationId xmlns:a16="http://schemas.microsoft.com/office/drawing/2014/main" id="{2FE22DF5-06DE-4019-8EBF-56362A85526C}"/>
              </a:ext>
            </a:extLst>
          </p:cNvPr>
          <p:cNvSpPr txBox="1"/>
          <p:nvPr/>
        </p:nvSpPr>
        <p:spPr>
          <a:xfrm>
            <a:off x="6516538" y="4417726"/>
            <a:ext cx="3179131" cy="1415772"/>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Athletes we will be…</a:t>
            </a:r>
          </a:p>
          <a:p>
            <a:r>
              <a:rPr lang="en-GB" sz="1000" dirty="0">
                <a:latin typeface="Segoe UI"/>
                <a:cs typeface="Segoe UI"/>
              </a:rPr>
              <a:t>Taking part in a variety of multi skill activities, These activities will enable us to further develop our skills in throwing, catching, stopping and changing direction. We will also be completing a unit of work entitled 'Invictus'. This will provide us with opportunities to participate in problem solving  and team- work games.</a:t>
            </a:r>
            <a:endParaRPr lang="en-GB" dirty="0"/>
          </a:p>
        </p:txBody>
      </p:sp>
      <p:sp>
        <p:nvSpPr>
          <p:cNvPr id="14" name="TextBox 13">
            <a:extLst>
              <a:ext uri="{FF2B5EF4-FFF2-40B4-BE49-F238E27FC236}">
                <a16:creationId xmlns:a16="http://schemas.microsoft.com/office/drawing/2014/main" id="{1520C99E-9D15-4DE7-99CA-B8946CEB6F8D}"/>
              </a:ext>
            </a:extLst>
          </p:cNvPr>
          <p:cNvSpPr txBox="1"/>
          <p:nvPr/>
        </p:nvSpPr>
        <p:spPr>
          <a:xfrm>
            <a:off x="6516539" y="3055525"/>
            <a:ext cx="3179131" cy="1200329"/>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Musicians we will be.... </a:t>
            </a:r>
            <a:r>
              <a:rPr lang="en-GB" sz="1000" dirty="0">
                <a:latin typeface="Segoe UI"/>
                <a:cs typeface="Segoe UI"/>
              </a:rPr>
              <a:t>completing the unit</a:t>
            </a:r>
          </a:p>
          <a:p>
            <a:r>
              <a:rPr lang="en-GB" sz="1000" dirty="0">
                <a:latin typeface="Segoe UI"/>
                <a:cs typeface="Segoe UI"/>
              </a:rPr>
              <a:t>Your Imagination. We will be learning to listen to and appraise different pieces of classical music, before identifying key instruments and composing our own pieces of music using simple rhythms..</a:t>
            </a:r>
          </a:p>
        </p:txBody>
      </p:sp>
      <p:sp>
        <p:nvSpPr>
          <p:cNvPr id="2" name="TextBox 1">
            <a:extLst>
              <a:ext uri="{FF2B5EF4-FFF2-40B4-BE49-F238E27FC236}">
                <a16:creationId xmlns:a16="http://schemas.microsoft.com/office/drawing/2014/main" id="{B9A7552A-520E-4740-AD15-BAD5FEE8547B}"/>
              </a:ext>
            </a:extLst>
          </p:cNvPr>
          <p:cNvSpPr txBox="1"/>
          <p:nvPr/>
        </p:nvSpPr>
        <p:spPr>
          <a:xfrm>
            <a:off x="782871" y="5598098"/>
            <a:ext cx="5064465" cy="984885"/>
          </a:xfrm>
          <a:prstGeom prst="rect">
            <a:avLst/>
          </a:prstGeom>
          <a:noFill/>
          <a:ln>
            <a:solidFill>
              <a:schemeClr val="tx1"/>
            </a:solidFill>
          </a:ln>
        </p:spPr>
        <p:txBody>
          <a:bodyPr wrap="square" lIns="91440" tIns="45720" rIns="91440" bIns="45720" rtlCol="0" anchor="t">
            <a:spAutoFit/>
          </a:bodyPr>
          <a:lstStyle/>
          <a:p>
            <a:r>
              <a:rPr lang="en-GB" b="1" dirty="0">
                <a:latin typeface="Segoe UI"/>
                <a:cs typeface="Segoe UI"/>
              </a:rPr>
              <a:t>As Historians we will be… </a:t>
            </a:r>
            <a:r>
              <a:rPr lang="en-GB" sz="1000" dirty="0">
                <a:latin typeface="Segoe UI"/>
                <a:cs typeface="Segoe UI"/>
              </a:rPr>
              <a:t>exploring a new unit called homes through time. We will be exploring how homes have changed from the Medieval, Tudor, Prehistoric periods to the homes we live in today. We will explore the different materials which were used to make the homes and make comparisons between our homes today.</a:t>
            </a:r>
            <a:endParaRPr lang="en-GB" sz="1000" dirty="0">
              <a:latin typeface="Segoe UI" panose="020B0502040204020203" pitchFamily="34" charset="0"/>
              <a:cs typeface="Segoe UI" panose="020B0502040204020203"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7D945A3BD4FE43983E0BE726DAAC2F" ma:contentTypeVersion="4" ma:contentTypeDescription="Create a new document." ma:contentTypeScope="" ma:versionID="774354e4940453baafba4f23733ccecb">
  <xsd:schema xmlns:xsd="http://www.w3.org/2001/XMLSchema" xmlns:xs="http://www.w3.org/2001/XMLSchema" xmlns:p="http://schemas.microsoft.com/office/2006/metadata/properties" xmlns:ns1="http://schemas.microsoft.com/sharepoint/v3" xmlns:ns2="566b2ce9-55ef-4970-a6d7-9826005c5e34" xmlns:ns3="036cceee-a827-4eab-a979-e780f9466e8d" xmlns:ns4="db7e5c1b-9a03-435a-8095-ef3b935cf9d4" xmlns:ns5="a6ef2bb4-1de6-4d04-83a9-de9344d8c5c2" targetNamespace="http://schemas.microsoft.com/office/2006/metadata/properties" ma:root="true" ma:fieldsID="26f97d9827809b8f01e1ae6484347d68" ns1:_="" ns2:_="" ns3:_="" ns4:_="" ns5:_="">
    <xsd:import namespace="http://schemas.microsoft.com/sharepoint/v3"/>
    <xsd:import namespace="566b2ce9-55ef-4970-a6d7-9826005c5e34"/>
    <xsd:import namespace="036cceee-a827-4eab-a979-e780f9466e8d"/>
    <xsd:import namespace="db7e5c1b-9a03-435a-8095-ef3b935cf9d4"/>
    <xsd:import namespace="a6ef2bb4-1de6-4d04-83a9-de9344d8c5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1:_ip_UnifiedCompliancePolicyProperties" minOccurs="0"/>
                <xsd:element ref="ns1:_ip_UnifiedCompliancePolicyUIAction" minOccurs="0"/>
                <xsd:element ref="ns2:Dateandtime" minOccurs="0"/>
                <xsd:element ref="ns4:lcf76f155ced4ddcb4097134ff3c332f" minOccurs="0"/>
                <xsd:element ref="ns5: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6b2ce9-55ef-4970-a6d7-9826005c5e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dexed="true" ma:internalName="MediaServiceLocation" ma:readOnly="true">
      <xsd:simpleType>
        <xsd:restriction base="dms:Text"/>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Dateandtime" ma:index="22"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36cceee-a827-4eab-a979-e780f9466e8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7e5c1b-9a03-435a-8095-ef3b935cf9d4" elementFormDefault="qualified">
    <xsd:import namespace="http://schemas.microsoft.com/office/2006/documentManagement/types"/>
    <xsd:import namespace="http://schemas.microsoft.com/office/infopath/2007/PartnerControls"/>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e4bd1f4-dbb3-4b03-86a4-745cd390298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6ef2bb4-1de6-4d04-83a9-de9344d8c5c2"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00ce4836-a5b5-431d-9935-13890aab84ed}" ma:internalName="TaxCatchAll" ma:showField="CatchAllData" ma:web="a6ef2bb4-1de6-4d04-83a9-de9344d8c5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36cceee-a827-4eab-a979-e780f9466e8d">
      <UserInfo>
        <DisplayName>Thom Boulton</DisplayName>
        <AccountId>14</AccountId>
        <AccountType/>
      </UserInfo>
      <UserInfo>
        <DisplayName>Sam Bechley</DisplayName>
        <AccountId>16</AccountId>
        <AccountType/>
      </UserInfo>
      <UserInfo>
        <DisplayName>Kristel Steer</DisplayName>
        <AccountId>17</AccountId>
        <AccountType/>
      </UserInfo>
    </SharedWithUsers>
    <_ip_UnifiedCompliancePolicyUIAction xmlns="http://schemas.microsoft.com/sharepoint/v3" xsi:nil="true"/>
    <_ip_UnifiedCompliancePolicyProperties xmlns="http://schemas.microsoft.com/sharepoint/v3" xsi:nil="true"/>
    <Dateandtime xmlns="566b2ce9-55ef-4970-a6d7-9826005c5e34" xsi:nil="true"/>
    <lcf76f155ced4ddcb4097134ff3c332f xmlns="db7e5c1b-9a03-435a-8095-ef3b935cf9d4">
      <Terms xmlns="http://schemas.microsoft.com/office/infopath/2007/PartnerControls"/>
    </lcf76f155ced4ddcb4097134ff3c332f>
    <TaxCatchAll xmlns="a6ef2bb4-1de6-4d04-83a9-de9344d8c5c2" xsi:nil="true"/>
  </documentManagement>
</p:properties>
</file>

<file path=customXml/itemProps1.xml><?xml version="1.0" encoding="utf-8"?>
<ds:datastoreItem xmlns:ds="http://schemas.openxmlformats.org/officeDocument/2006/customXml" ds:itemID="{62719FA1-113F-4718-860B-AB14AAFE5BAA}"/>
</file>

<file path=customXml/itemProps2.xml><?xml version="1.0" encoding="utf-8"?>
<ds:datastoreItem xmlns:ds="http://schemas.openxmlformats.org/officeDocument/2006/customXml" ds:itemID="{F0991325-E651-48AB-828B-D5911F80F95F}">
  <ds:schemaRefs>
    <ds:schemaRef ds:uri="http://schemas.microsoft.com/sharepoint/v3/contenttype/forms"/>
  </ds:schemaRefs>
</ds:datastoreItem>
</file>

<file path=customXml/itemProps3.xml><?xml version="1.0" encoding="utf-8"?>
<ds:datastoreItem xmlns:ds="http://schemas.openxmlformats.org/officeDocument/2006/customXml" ds:itemID="{BAF81783-34FF-4750-AB82-D3FD9507644D}">
  <ds:schemaRefs>
    <ds:schemaRef ds:uri="2ae1d0d1-90bc-497c-a954-d09300d0698b"/>
    <ds:schemaRef ds:uri="b69fa5de-7034-4625-a44e-c2693394f79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036cceee-a827-4eab-a979-e780f9466e8d"/>
    <ds:schemaRef ds:uri="566b2ce9-55ef-4970-a6d7-9826005c5e34"/>
    <ds:schemaRef ds:uri="http://schemas.microsoft.com/sharepoint/v3"/>
    <ds:schemaRef ds:uri="db7e5c1b-9a03-435a-8095-ef3b935cf9d4"/>
    <ds:schemaRef ds:uri="a6ef2bb4-1de6-4d04-83a9-de9344d8c5c2"/>
  </ds:schemaRefs>
</ds:datastoreItem>
</file>

<file path=docProps/app.xml><?xml version="1.0" encoding="utf-8"?>
<Properties xmlns="http://schemas.openxmlformats.org/officeDocument/2006/extended-properties" xmlns:vt="http://schemas.openxmlformats.org/officeDocument/2006/docPropsVTypes">
  <TotalTime>0</TotalTime>
  <Words>548</Words>
  <Application>Microsoft Office PowerPoint</Application>
  <PresentationFormat>A4 Paper (210x297 mm)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Letter-join Plus 40</vt:lpstr>
      <vt:lpstr>Segoe UI</vt:lpstr>
      <vt:lpstr>Office Theme</vt:lpstr>
      <vt:lpstr>PowerPoint Presentation</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Green Band Druid</dc:creator>
  <cp:lastModifiedBy>Samantha Bechley</cp:lastModifiedBy>
  <cp:revision>293</cp:revision>
  <dcterms:created xsi:type="dcterms:W3CDTF">2018-09-02T17:46:50Z</dcterms:created>
  <dcterms:modified xsi:type="dcterms:W3CDTF">2025-03-31T12:55:58Z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0x010100B47D945A3BD4FE43983E0BE726DAAC2F</vt:lpwstr>
  </property>
  <property fmtid="{D5CDD505-2E9C-101B-9397-08002B2CF9AE}" pid="3" name="MediaServiceImageTags">
    <vt:lpwstr/>
  </property>
  <property fmtid="{D5CDD505-2E9C-101B-9397-08002B2CF9AE}" pid="4" name="Order">
    <vt:r8>23603900</vt:r8>
  </property>
  <property fmtid="{D5CDD505-2E9C-101B-9397-08002B2CF9AE}" pid="5" name="MSIP_Label_edc9667c-530e-49f7-ae71-bc1f5bf687b0_Enabled">
    <vt:lpwstr>true</vt:lpwstr>
  </property>
  <property fmtid="{D5CDD505-2E9C-101B-9397-08002B2CF9AE}" pid="6" name="MSIP_Label_edc9667c-530e-49f7-ae71-bc1f5bf687b0_SetDate">
    <vt:lpwstr>2025-03-31T12:46:02Z</vt:lpwstr>
  </property>
  <property fmtid="{D5CDD505-2E9C-101B-9397-08002B2CF9AE}" pid="7" name="MSIP_Label_edc9667c-530e-49f7-ae71-bc1f5bf687b0_Method">
    <vt:lpwstr>Standard</vt:lpwstr>
  </property>
  <property fmtid="{D5CDD505-2E9C-101B-9397-08002B2CF9AE}" pid="8" name="MSIP_Label_edc9667c-530e-49f7-ae71-bc1f5bf687b0_Name">
    <vt:lpwstr>defa4170-0d19-0005-0004-bc88714345d2</vt:lpwstr>
  </property>
  <property fmtid="{D5CDD505-2E9C-101B-9397-08002B2CF9AE}" pid="9" name="MSIP_Label_edc9667c-530e-49f7-ae71-bc1f5bf687b0_SiteId">
    <vt:lpwstr>efd2b652-cf7c-4651-90bf-6e93da426a51</vt:lpwstr>
  </property>
  <property fmtid="{D5CDD505-2E9C-101B-9397-08002B2CF9AE}" pid="10" name="MSIP_Label_edc9667c-530e-49f7-ae71-bc1f5bf687b0_ActionId">
    <vt:lpwstr>466762a8-42f1-44e6-9bbf-d968563f0e77</vt:lpwstr>
  </property>
  <property fmtid="{D5CDD505-2E9C-101B-9397-08002B2CF9AE}" pid="11" name="MSIP_Label_edc9667c-530e-49f7-ae71-bc1f5bf687b0_ContentBits">
    <vt:lpwstr>0</vt:lpwstr>
  </property>
  <property fmtid="{D5CDD505-2E9C-101B-9397-08002B2CF9AE}" pid="12" name="MSIP_Label_edc9667c-530e-49f7-ae71-bc1f5bf687b0_Tag">
    <vt:lpwstr>10, 3, 0, 1</vt:lpwstr>
  </property>
</Properties>
</file>