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Lst>
  <p:sldSz cx="9906000" cy="6858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82" d="100"/>
          <a:sy n="82" d="100"/>
        </p:scale>
        <p:origin x="1306" y="72"/>
      </p:cViewPr>
      <p:guideLst>
        <p:guide orient="horz" pos="2160"/>
        <p:guide pos="31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mantha Bechley" userId="a3d6d119-5256-4f0a-8360-2264181fdb18" providerId="ADAL" clId="{8A0B00A8-79A4-4CFA-9F55-EFDE65776441}"/>
    <pc:docChg chg="custSel modSld">
      <pc:chgData name="Samantha Bechley" userId="a3d6d119-5256-4f0a-8360-2264181fdb18" providerId="ADAL" clId="{8A0B00A8-79A4-4CFA-9F55-EFDE65776441}" dt="2025-04-02T09:56:42.730" v="458" actId="478"/>
      <pc:docMkLst>
        <pc:docMk/>
      </pc:docMkLst>
      <pc:sldChg chg="addSp delSp modSp mod">
        <pc:chgData name="Samantha Bechley" userId="a3d6d119-5256-4f0a-8360-2264181fdb18" providerId="ADAL" clId="{8A0B00A8-79A4-4CFA-9F55-EFDE65776441}" dt="2025-04-02T09:56:42.730" v="458" actId="478"/>
        <pc:sldMkLst>
          <pc:docMk/>
          <pc:sldMk cId="0" sldId="256"/>
        </pc:sldMkLst>
        <pc:spChg chg="mod">
          <ac:chgData name="Samantha Bechley" userId="a3d6d119-5256-4f0a-8360-2264181fdb18" providerId="ADAL" clId="{8A0B00A8-79A4-4CFA-9F55-EFDE65776441}" dt="2025-04-02T09:55:59.164" v="428" actId="1076"/>
          <ac:spMkLst>
            <pc:docMk/>
            <pc:sldMk cId="0" sldId="256"/>
            <ac:spMk id="12" creationId="{00000000-0000-0000-0000-000000000000}"/>
          </ac:spMkLst>
        </pc:spChg>
        <pc:spChg chg="mod">
          <ac:chgData name="Samantha Bechley" userId="a3d6d119-5256-4f0a-8360-2264181fdb18" providerId="ADAL" clId="{8A0B00A8-79A4-4CFA-9F55-EFDE65776441}" dt="2025-04-02T09:56:34.337" v="457" actId="113"/>
          <ac:spMkLst>
            <pc:docMk/>
            <pc:sldMk cId="0" sldId="256"/>
            <ac:spMk id="15" creationId="{2FE22DF5-06DE-4019-8EBF-56362A85526C}"/>
          </ac:spMkLst>
        </pc:spChg>
        <pc:picChg chg="add del mod">
          <ac:chgData name="Samantha Bechley" userId="a3d6d119-5256-4f0a-8360-2264181fdb18" providerId="ADAL" clId="{8A0B00A8-79A4-4CFA-9F55-EFDE65776441}" dt="2025-04-02T09:53:32.258" v="202" actId="478"/>
          <ac:picMkLst>
            <pc:docMk/>
            <pc:sldMk cId="0" sldId="256"/>
            <ac:picMk id="5" creationId="{1B43BEFD-5E6E-1AB2-C86A-5A26AD4E4662}"/>
          </ac:picMkLst>
        </pc:picChg>
        <pc:picChg chg="add del mod">
          <ac:chgData name="Samantha Bechley" userId="a3d6d119-5256-4f0a-8360-2264181fdb18" providerId="ADAL" clId="{8A0B00A8-79A4-4CFA-9F55-EFDE65776441}" dt="2025-04-02T09:56:42.730" v="458" actId="478"/>
          <ac:picMkLst>
            <pc:docMk/>
            <pc:sldMk cId="0" sldId="256"/>
            <ac:picMk id="17" creationId="{2D96C41B-96A3-AECE-84AD-0493035ED309}"/>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6"/>
            <a:ext cx="84201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AD8D0B12-F9BA-4ECE-AE26-10E9FBF99E19}" type="datetimeFigureOut">
              <a:rPr lang="en-GB" smtClean="0"/>
              <a:pPr/>
              <a:t>02/04/2025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F186C62-EF95-4CC3-A10C-717BF306B8EB}"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D8D0B12-F9BA-4ECE-AE26-10E9FBF99E19}" type="datetimeFigureOut">
              <a:rPr lang="en-GB" smtClean="0"/>
              <a:pPr/>
              <a:t>02/04/2025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F186C62-EF95-4CC3-A10C-717BF306B8EB}"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80337" y="274639"/>
            <a:ext cx="2414588"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536575" y="274639"/>
            <a:ext cx="7078663"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D8D0B12-F9BA-4ECE-AE26-10E9FBF99E19}" type="datetimeFigureOut">
              <a:rPr lang="en-GB" smtClean="0"/>
              <a:pPr/>
              <a:t>02/04/2025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F186C62-EF95-4CC3-A10C-717BF306B8EB}"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D8D0B12-F9BA-4ECE-AE26-10E9FBF99E19}" type="datetimeFigureOut">
              <a:rPr lang="en-GB" smtClean="0"/>
              <a:pPr/>
              <a:t>02/04/2025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F186C62-EF95-4CC3-A10C-717BF306B8EB}"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1"/>
            <a:ext cx="84201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D8D0B12-F9BA-4ECE-AE26-10E9FBF99E19}" type="datetimeFigureOut">
              <a:rPr lang="en-GB" smtClean="0"/>
              <a:pPr/>
              <a:t>02/04/2025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F186C62-EF95-4CC3-A10C-717BF306B8EB}"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AD8D0B12-F9BA-4ECE-AE26-10E9FBF99E19}" type="datetimeFigureOut">
              <a:rPr lang="en-GB" smtClean="0"/>
              <a:pPr/>
              <a:t>02/04/2025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F186C62-EF95-4CC3-A10C-717BF306B8EB}"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AD8D0B12-F9BA-4ECE-AE26-10E9FBF99E19}" type="datetimeFigureOut">
              <a:rPr lang="en-GB" smtClean="0"/>
              <a:pPr/>
              <a:t>02/04/2025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F186C62-EF95-4CC3-A10C-717BF306B8EB}"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AD8D0B12-F9BA-4ECE-AE26-10E9FBF99E19}" type="datetimeFigureOut">
              <a:rPr lang="en-GB" smtClean="0"/>
              <a:pPr/>
              <a:t>02/04/2025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F186C62-EF95-4CC3-A10C-717BF306B8EB}"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8D0B12-F9BA-4ECE-AE26-10E9FBF99E19}" type="datetimeFigureOut">
              <a:rPr lang="en-GB" smtClean="0"/>
              <a:pPr/>
              <a:t>02/04/2025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F186C62-EF95-4CC3-A10C-717BF306B8EB}"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006"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D8D0B12-F9BA-4ECE-AE26-10E9FBF99E19}" type="datetimeFigureOut">
              <a:rPr lang="en-GB" smtClean="0"/>
              <a:pPr/>
              <a:t>02/04/2025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F186C62-EF95-4CC3-A10C-717BF306B8EB}"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D8D0B12-F9BA-4ECE-AE26-10E9FBF99E19}" type="datetimeFigureOut">
              <a:rPr lang="en-GB" smtClean="0"/>
              <a:pPr/>
              <a:t>02/04/2025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F186C62-EF95-4CC3-A10C-717BF306B8EB}"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8D0B12-F9BA-4ECE-AE26-10E9FBF99E19}" type="datetimeFigureOut">
              <a:rPr lang="en-GB" smtClean="0"/>
              <a:pPr/>
              <a:t>02/04/2025</a:t>
            </a:fld>
            <a:endParaRPr lang="en-GB"/>
          </a:p>
        </p:txBody>
      </p:sp>
      <p:sp>
        <p:nvSpPr>
          <p:cNvPr id="5" name="Footer Placeholder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186C62-EF95-4CC3-A10C-717BF306B8EB}"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703348" y="1827819"/>
            <a:ext cx="2384257" cy="2154436"/>
          </a:xfrm>
          <a:prstGeom prst="rect">
            <a:avLst/>
          </a:prstGeom>
          <a:solidFill>
            <a:schemeClr val="bg1"/>
          </a:solidFill>
        </p:spPr>
        <p:txBody>
          <a:bodyPr wrap="square" lIns="91440" tIns="45720" rIns="91440" bIns="45720" anchor="t">
            <a:spAutoFit/>
          </a:bodyPr>
          <a:lstStyle/>
          <a:p>
            <a:pPr algn="ctr"/>
            <a:r>
              <a:rPr lang="en-US" sz="2400" dirty="0">
                <a:ln w="18415" cmpd="sng">
                  <a:solidFill>
                    <a:schemeClr val="tx1"/>
                  </a:solidFill>
                  <a:prstDash val="solid"/>
                </a:ln>
                <a:latin typeface="Segoe UI"/>
                <a:cs typeface="Segoe UI"/>
              </a:rPr>
              <a:t>Summer Term 5 2025</a:t>
            </a:r>
          </a:p>
          <a:p>
            <a:pPr algn="ctr"/>
            <a:endParaRPr lang="en-US" sz="2400" dirty="0">
              <a:ln w="18415" cmpd="sng">
                <a:solidFill>
                  <a:schemeClr val="tx1"/>
                </a:solidFill>
                <a:prstDash val="solid"/>
              </a:ln>
              <a:latin typeface="Segoe UI" panose="020B0502040204020203" pitchFamily="34" charset="0"/>
              <a:cs typeface="Segoe UI" panose="020B0502040204020203" pitchFamily="34" charset="0"/>
            </a:endParaRPr>
          </a:p>
          <a:p>
            <a:pPr algn="ctr"/>
            <a:r>
              <a:rPr lang="en-US" sz="2400" dirty="0">
                <a:ln w="18415" cmpd="sng">
                  <a:solidFill>
                    <a:schemeClr val="tx1"/>
                  </a:solidFill>
                  <a:prstDash val="solid"/>
                </a:ln>
                <a:latin typeface="Segoe UI"/>
                <a:cs typeface="Segoe UI"/>
              </a:rPr>
              <a:t>Year One</a:t>
            </a:r>
            <a:endParaRPr lang="en-US" sz="2400" dirty="0">
              <a:ln w="18415" cmpd="sng">
                <a:solidFill>
                  <a:prstClr val="black"/>
                </a:solidFill>
                <a:prstDash val="solid"/>
              </a:ln>
              <a:latin typeface="Segoe UI"/>
              <a:cs typeface="Segoe UI"/>
            </a:endParaRPr>
          </a:p>
          <a:p>
            <a:pPr algn="ctr"/>
            <a:endParaRPr lang="en-US" sz="2000" b="0" cap="none" spc="0" dirty="0">
              <a:ln w="18415" cmpd="sng">
                <a:solidFill>
                  <a:schemeClr val="tx1"/>
                </a:solidFill>
                <a:prstDash val="solid"/>
              </a:ln>
              <a:effectLst>
                <a:outerShdw blurRad="63500" dir="3600000" algn="tl" rotWithShape="0">
                  <a:srgbClr val="000000">
                    <a:alpha val="70000"/>
                  </a:srgbClr>
                </a:outerShdw>
              </a:effectLst>
              <a:latin typeface="Letter-join Plus 40" panose="02000505000000020003" pitchFamily="50" charset="0"/>
            </a:endParaRPr>
          </a:p>
          <a:p>
            <a:pPr algn="ctr"/>
            <a:endParaRPr lang="en-US" b="0" cap="none" spc="0" dirty="0">
              <a:ln w="18415" cmpd="sng">
                <a:solidFill>
                  <a:schemeClr val="tx1"/>
                </a:solidFill>
                <a:prstDash val="solid"/>
              </a:ln>
              <a:effectLst>
                <a:outerShdw blurRad="63500" dir="3600000" algn="tl" rotWithShape="0">
                  <a:srgbClr val="000000">
                    <a:alpha val="70000"/>
                  </a:srgbClr>
                </a:outerShdw>
              </a:effectLst>
              <a:latin typeface="Letter-join Plus 40" panose="02000505000000020003" pitchFamily="50" charset="0"/>
            </a:endParaRPr>
          </a:p>
        </p:txBody>
      </p:sp>
      <p:sp>
        <p:nvSpPr>
          <p:cNvPr id="6" name="TextBox 5"/>
          <p:cNvSpPr txBox="1"/>
          <p:nvPr/>
        </p:nvSpPr>
        <p:spPr>
          <a:xfrm>
            <a:off x="159523" y="186237"/>
            <a:ext cx="3155581" cy="2416046"/>
          </a:xfrm>
          <a:prstGeom prst="rect">
            <a:avLst/>
          </a:prstGeom>
          <a:noFill/>
          <a:ln w="19050">
            <a:solidFill>
              <a:schemeClr val="tx1"/>
            </a:solidFill>
          </a:ln>
        </p:spPr>
        <p:txBody>
          <a:bodyPr wrap="square" lIns="91440" tIns="45720" rIns="91440" bIns="45720" rtlCol="0" anchor="t">
            <a:spAutoFit/>
          </a:bodyPr>
          <a:lstStyle/>
          <a:p>
            <a:r>
              <a:rPr lang="en-GB" sz="1600" b="1" dirty="0">
                <a:latin typeface="Segoe UI"/>
                <a:cs typeface="Segoe UI"/>
              </a:rPr>
              <a:t>As Writers we will be…</a:t>
            </a:r>
          </a:p>
          <a:p>
            <a:r>
              <a:rPr lang="en-GB" sz="900" dirty="0">
                <a:latin typeface="Segoe UI"/>
                <a:ea typeface="+mn-lt"/>
                <a:cs typeface="Segoe UI"/>
              </a:rPr>
              <a:t>learning to identify the features of different genres. We will be learning different riddles and then using features from our writing toolkits to create our own riddles. </a:t>
            </a:r>
          </a:p>
          <a:p>
            <a:r>
              <a:rPr lang="en-GB" sz="900" dirty="0">
                <a:latin typeface="Segoe UI"/>
                <a:ea typeface="+mn-lt"/>
                <a:cs typeface="Segoe UI"/>
              </a:rPr>
              <a:t>In addition, we will be learning the features of an information text and using this knowledge to help us to create our own information texts linked to school life at Victoria Road. </a:t>
            </a:r>
          </a:p>
          <a:p>
            <a:r>
              <a:rPr lang="en-GB" sz="900" dirty="0">
                <a:latin typeface="Segoe UI"/>
                <a:ea typeface="+mn-lt"/>
                <a:cs typeface="Segoe UI"/>
              </a:rPr>
              <a:t>We will recap on using our sound knowledge to attempt to write the different sounds to write words. We will learn to use these words to help us to write simple sentences using finger spaces, correctly orientated letters and accurate use of punctuation, including question marks, exclamation marks and full stops.  We will be learning to extend our sentences using the conjunctions, 'and' and 'but'. </a:t>
            </a:r>
            <a:endParaRPr lang="en-GB" sz="900" dirty="0">
              <a:latin typeface="Segoe UI" panose="020B0502040204020203" pitchFamily="34" charset="0"/>
              <a:ea typeface="+mn-lt"/>
              <a:cs typeface="Segoe UI" panose="020B0502040204020203" pitchFamily="34" charset="0"/>
            </a:endParaRPr>
          </a:p>
        </p:txBody>
      </p:sp>
      <p:sp>
        <p:nvSpPr>
          <p:cNvPr id="7" name="TextBox 6"/>
          <p:cNvSpPr txBox="1"/>
          <p:nvPr/>
        </p:nvSpPr>
        <p:spPr>
          <a:xfrm>
            <a:off x="141300" y="2751148"/>
            <a:ext cx="3155582" cy="2215991"/>
          </a:xfrm>
          <a:prstGeom prst="rect">
            <a:avLst/>
          </a:prstGeom>
          <a:noFill/>
          <a:ln w="19050">
            <a:solidFill>
              <a:schemeClr val="tx1"/>
            </a:solidFill>
          </a:ln>
        </p:spPr>
        <p:txBody>
          <a:bodyPr wrap="square" lIns="91440" tIns="45720" rIns="91440" bIns="45720" rtlCol="0" anchor="t">
            <a:spAutoFit/>
          </a:bodyPr>
          <a:lstStyle/>
          <a:p>
            <a:r>
              <a:rPr lang="en-GB" sz="1600" b="1" dirty="0">
                <a:latin typeface="Segoe UI"/>
                <a:cs typeface="Segoe UI"/>
              </a:rPr>
              <a:t>As Mathematicians we will be…</a:t>
            </a:r>
          </a:p>
          <a:p>
            <a:r>
              <a:rPr lang="en-GB" sz="1000" dirty="0">
                <a:latin typeface="Segoe UI"/>
                <a:cs typeface="Segoe UI"/>
              </a:rPr>
              <a:t>recapping on prior learning about number and place value  as well as continuing to learn to count in multiples of 2’s, 5’s and 10’s. We will be beginning to learning multiplication and division by learning to make groups, and arrays as well as sharing equally. We will move on to fractions,  and finding half and a quarter of a quantity.  Finally we will finish the term with describing turns and position in our Geometry learning.</a:t>
            </a:r>
          </a:p>
          <a:p>
            <a:endParaRPr lang="en-GB" sz="1600" b="1" dirty="0">
              <a:latin typeface="Segoe UI"/>
              <a:cs typeface="Segoe UI"/>
            </a:endParaRPr>
          </a:p>
        </p:txBody>
      </p:sp>
      <p:sp>
        <p:nvSpPr>
          <p:cNvPr id="8" name="TextBox 7"/>
          <p:cNvSpPr txBox="1"/>
          <p:nvPr/>
        </p:nvSpPr>
        <p:spPr>
          <a:xfrm>
            <a:off x="3421467" y="204800"/>
            <a:ext cx="2952328" cy="1261884"/>
          </a:xfrm>
          <a:prstGeom prst="rect">
            <a:avLst/>
          </a:prstGeom>
          <a:noFill/>
          <a:ln w="19050">
            <a:solidFill>
              <a:schemeClr val="tx1"/>
            </a:solidFill>
          </a:ln>
        </p:spPr>
        <p:txBody>
          <a:bodyPr wrap="square" lIns="91440" tIns="45720" rIns="91440" bIns="45720" rtlCol="0" anchor="t">
            <a:spAutoFit/>
          </a:bodyPr>
          <a:lstStyle/>
          <a:p>
            <a:r>
              <a:rPr lang="en-GB" sz="1600" b="1" dirty="0">
                <a:latin typeface="Segoe UI"/>
                <a:cs typeface="Segoe UI"/>
              </a:rPr>
              <a:t>As Artists we will be…</a:t>
            </a:r>
            <a:endParaRPr lang="en-US" sz="1600" dirty="0">
              <a:latin typeface="Segoe UI"/>
              <a:cs typeface="Segoe UI"/>
            </a:endParaRPr>
          </a:p>
          <a:p>
            <a:r>
              <a:rPr lang="en-GB" sz="1000" dirty="0">
                <a:latin typeface="Segoe UI"/>
                <a:cs typeface="Segoe UI"/>
              </a:rPr>
              <a:t>Learning about the natural world. We will be learning about Leonardo da Vinci and observing the natural world. We will learn that secondary colours are made from primary colours. We will learn to use the wax-resist technique to create our own leaf art work.</a:t>
            </a:r>
            <a:endParaRPr lang="en-GB" dirty="0">
              <a:cs typeface="Calibri"/>
            </a:endParaRPr>
          </a:p>
        </p:txBody>
      </p:sp>
      <p:sp>
        <p:nvSpPr>
          <p:cNvPr id="9" name="TextBox 8"/>
          <p:cNvSpPr txBox="1"/>
          <p:nvPr/>
        </p:nvSpPr>
        <p:spPr>
          <a:xfrm>
            <a:off x="6494071" y="4994049"/>
            <a:ext cx="3155581" cy="1477328"/>
          </a:xfrm>
          <a:prstGeom prst="rect">
            <a:avLst/>
          </a:prstGeom>
          <a:noFill/>
          <a:ln w="19050">
            <a:solidFill>
              <a:schemeClr val="tx1"/>
            </a:solidFill>
          </a:ln>
        </p:spPr>
        <p:txBody>
          <a:bodyPr wrap="square" lIns="91440" tIns="45720" rIns="91440" bIns="45720" rtlCol="0" anchor="t">
            <a:spAutoFit/>
          </a:bodyPr>
          <a:lstStyle/>
          <a:p>
            <a:r>
              <a:rPr lang="en-GB" b="1" dirty="0">
                <a:latin typeface="+mj-lt"/>
                <a:cs typeface="Segoe UI"/>
              </a:rPr>
              <a:t>In PSHE we will be</a:t>
            </a:r>
            <a:endParaRPr lang="en-GB" dirty="0">
              <a:latin typeface="+mj-lt"/>
              <a:cs typeface="Calibri"/>
            </a:endParaRPr>
          </a:p>
          <a:p>
            <a:r>
              <a:rPr lang="en-GB" sz="1100" dirty="0">
                <a:latin typeface="Segoe UI"/>
                <a:ea typeface="+mn-lt"/>
                <a:cs typeface="Segoe UI"/>
              </a:rPr>
              <a:t>exploring the Relationships unit. We will learn </a:t>
            </a:r>
            <a:r>
              <a:rPr lang="en-GB" sz="1000" dirty="0">
                <a:latin typeface="Segoe UI"/>
                <a:ea typeface="+mn-lt"/>
                <a:cs typeface="Segoe UI"/>
              </a:rPr>
              <a:t>that there are lots of different types of families. We will learn that families are founded on love, belonging and care. We will know about different people in the school community and how they can help.</a:t>
            </a:r>
          </a:p>
          <a:p>
            <a:endParaRPr lang="en-GB" sz="1000" b="1" dirty="0">
              <a:latin typeface="Segoe UI"/>
              <a:ea typeface="+mn-lt"/>
              <a:cs typeface="Segoe UI"/>
            </a:endParaRPr>
          </a:p>
        </p:txBody>
      </p:sp>
      <p:sp>
        <p:nvSpPr>
          <p:cNvPr id="10" name="TextBox 9"/>
          <p:cNvSpPr txBox="1"/>
          <p:nvPr/>
        </p:nvSpPr>
        <p:spPr>
          <a:xfrm>
            <a:off x="6473721" y="188640"/>
            <a:ext cx="3187095" cy="1107996"/>
          </a:xfrm>
          <a:prstGeom prst="rect">
            <a:avLst/>
          </a:prstGeom>
          <a:noFill/>
          <a:ln w="19050">
            <a:solidFill>
              <a:schemeClr val="tx1"/>
            </a:solidFill>
          </a:ln>
        </p:spPr>
        <p:txBody>
          <a:bodyPr wrap="square" lIns="91440" tIns="45720" rIns="91440" bIns="45720" rtlCol="0" anchor="t">
            <a:spAutoFit/>
          </a:bodyPr>
          <a:lstStyle/>
          <a:p>
            <a:r>
              <a:rPr lang="en-GB" sz="1600" b="1" dirty="0">
                <a:latin typeface="Segoe UI"/>
                <a:cs typeface="Segoe UI"/>
              </a:rPr>
              <a:t>As Scientists we will be…</a:t>
            </a:r>
          </a:p>
          <a:p>
            <a:r>
              <a:rPr lang="en-GB" sz="900" dirty="0">
                <a:latin typeface="Segoe UI"/>
                <a:cs typeface="Segoe UI"/>
              </a:rPr>
              <a:t> </a:t>
            </a:r>
            <a:r>
              <a:rPr lang="en-GB" sz="1000" dirty="0">
                <a:latin typeface="Segoe UI"/>
                <a:cs typeface="Segoe UI"/>
              </a:rPr>
              <a:t>learning all about animals. We will be identifying how plants and animals are different. We ill learn that animals have different features and as a result can be placed into different groups. We will learn how to identify an amphibian and a reptile.</a:t>
            </a:r>
            <a:endParaRPr lang="en-GB" sz="1000" dirty="0">
              <a:latin typeface="Calibri"/>
              <a:cs typeface="Calibri"/>
            </a:endParaRPr>
          </a:p>
        </p:txBody>
      </p:sp>
      <p:sp>
        <p:nvSpPr>
          <p:cNvPr id="12" name="TextBox 11"/>
          <p:cNvSpPr txBox="1"/>
          <p:nvPr/>
        </p:nvSpPr>
        <p:spPr>
          <a:xfrm>
            <a:off x="6470521" y="1529354"/>
            <a:ext cx="3179131" cy="1508105"/>
          </a:xfrm>
          <a:prstGeom prst="rect">
            <a:avLst/>
          </a:prstGeom>
          <a:noFill/>
          <a:ln w="19050">
            <a:solidFill>
              <a:schemeClr val="tx1"/>
            </a:solidFill>
          </a:ln>
        </p:spPr>
        <p:txBody>
          <a:bodyPr wrap="square" lIns="91440" tIns="45720" rIns="91440" bIns="45720" rtlCol="0" anchor="t">
            <a:spAutoFit/>
          </a:bodyPr>
          <a:lstStyle/>
          <a:p>
            <a:r>
              <a:rPr lang="en-GB" sz="1600" b="1" dirty="0">
                <a:latin typeface="Segoe UI"/>
                <a:cs typeface="Segoe UI"/>
              </a:rPr>
              <a:t>As Religious Explorers we will be</a:t>
            </a:r>
            <a:r>
              <a:rPr lang="en-GB" sz="1000" b="1" dirty="0">
                <a:latin typeface="Segoe UI"/>
                <a:cs typeface="Segoe UI"/>
              </a:rPr>
              <a:t>…</a:t>
            </a:r>
            <a:r>
              <a:rPr lang="en-GB" sz="1000" dirty="0">
                <a:latin typeface="Segoe UI"/>
                <a:cs typeface="Segoe UI"/>
              </a:rPr>
              <a:t> learning that Shabbat is a weekly Jewish celebration involving a day of rest. We will learn about the different objects and words linked to Shabbat, and their symbolic meaning, We will learn about how families spend their time together during Shabbat.</a:t>
            </a:r>
          </a:p>
          <a:p>
            <a:endParaRPr lang="en-GB" sz="1000" dirty="0">
              <a:latin typeface="Segoe UI" panose="020B0502040204020203" pitchFamily="34" charset="0"/>
              <a:cs typeface="Segoe UI" panose="020B0502040204020203" pitchFamily="34" charset="0"/>
            </a:endParaRPr>
          </a:p>
        </p:txBody>
      </p:sp>
      <p:pic>
        <p:nvPicPr>
          <p:cNvPr id="16" name="Picture 15">
            <a:extLst>
              <a:ext uri="{FF2B5EF4-FFF2-40B4-BE49-F238E27FC236}">
                <a16:creationId xmlns:a16="http://schemas.microsoft.com/office/drawing/2014/main" id="{1C359C10-9D53-45AE-B792-B8680C375CE8}"/>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92880" y="3521008"/>
            <a:ext cx="1520240" cy="1231908"/>
          </a:xfrm>
          <a:prstGeom prst="rect">
            <a:avLst/>
          </a:prstGeom>
          <a:noFill/>
          <a:ln>
            <a:noFill/>
          </a:ln>
        </p:spPr>
      </p:pic>
      <p:sp>
        <p:nvSpPr>
          <p:cNvPr id="15" name="TextBox 14">
            <a:extLst>
              <a:ext uri="{FF2B5EF4-FFF2-40B4-BE49-F238E27FC236}">
                <a16:creationId xmlns:a16="http://schemas.microsoft.com/office/drawing/2014/main" id="{2FE22DF5-06DE-4019-8EBF-56362A85526C}"/>
              </a:ext>
            </a:extLst>
          </p:cNvPr>
          <p:cNvSpPr txBox="1"/>
          <p:nvPr/>
        </p:nvSpPr>
        <p:spPr>
          <a:xfrm>
            <a:off x="6477702" y="3229899"/>
            <a:ext cx="3179131" cy="1569660"/>
          </a:xfrm>
          <a:prstGeom prst="rect">
            <a:avLst/>
          </a:prstGeom>
          <a:noFill/>
          <a:ln w="19050">
            <a:solidFill>
              <a:schemeClr val="tx1"/>
            </a:solidFill>
          </a:ln>
        </p:spPr>
        <p:txBody>
          <a:bodyPr wrap="square" lIns="91440" tIns="45720" rIns="91440" bIns="45720" rtlCol="0" anchor="t">
            <a:spAutoFit/>
          </a:bodyPr>
          <a:lstStyle/>
          <a:p>
            <a:r>
              <a:rPr lang="en-GB" sz="1600" b="1" dirty="0">
                <a:latin typeface="Segoe UI"/>
                <a:cs typeface="Segoe UI"/>
              </a:rPr>
              <a:t>As Athletes we will be</a:t>
            </a:r>
            <a:r>
              <a:rPr lang="en-GB" sz="1000" dirty="0">
                <a:latin typeface="Segoe UI"/>
                <a:cs typeface="Segoe UI"/>
              </a:rPr>
              <a:t>…learning to develop our skills as athletes. We will learn to run at various speeds, throw a variety of objects with some accuracy and co-operate and compete in a team in various running groups. In our second PE session, we will be learning the skills needed for Kwik Cricket. We will be running and stopping a ball with one/two hands, hitting a ball off a tee and learning to play a modified game of </a:t>
            </a:r>
            <a:r>
              <a:rPr lang="en-GB" sz="1000" dirty="0" err="1">
                <a:latin typeface="Segoe UI"/>
                <a:cs typeface="Segoe UI"/>
              </a:rPr>
              <a:t>kwik</a:t>
            </a:r>
            <a:r>
              <a:rPr lang="en-GB" sz="1000" dirty="0">
                <a:latin typeface="Segoe UI"/>
                <a:cs typeface="Segoe UI"/>
              </a:rPr>
              <a:t> cricket.</a:t>
            </a:r>
          </a:p>
        </p:txBody>
      </p:sp>
      <p:sp>
        <p:nvSpPr>
          <p:cNvPr id="13" name="TextBox 12">
            <a:extLst>
              <a:ext uri="{FF2B5EF4-FFF2-40B4-BE49-F238E27FC236}">
                <a16:creationId xmlns:a16="http://schemas.microsoft.com/office/drawing/2014/main" id="{0D400DAD-984B-4BB1-82D7-28B7F63A415A}"/>
              </a:ext>
            </a:extLst>
          </p:cNvPr>
          <p:cNvSpPr txBox="1"/>
          <p:nvPr/>
        </p:nvSpPr>
        <p:spPr>
          <a:xfrm>
            <a:off x="141300" y="5361115"/>
            <a:ext cx="3118583" cy="1107996"/>
          </a:xfrm>
          <a:prstGeom prst="rect">
            <a:avLst/>
          </a:prstGeom>
          <a:noFill/>
          <a:ln w="19050">
            <a:solidFill>
              <a:schemeClr val="tx1"/>
            </a:solidFill>
          </a:ln>
        </p:spPr>
        <p:txBody>
          <a:bodyPr wrap="square" lIns="91440" tIns="45720" rIns="91440" bIns="45720" rtlCol="0" anchor="t">
            <a:spAutoFit/>
          </a:bodyPr>
          <a:lstStyle/>
          <a:p>
            <a:r>
              <a:rPr lang="en-GB" sz="1600" b="1" dirty="0">
                <a:latin typeface="Segoe UI"/>
                <a:cs typeface="Segoe UI"/>
              </a:rPr>
              <a:t>In Computing we will be…</a:t>
            </a:r>
            <a:endParaRPr lang="en-GB" sz="1000" dirty="0">
              <a:latin typeface="Calibri"/>
              <a:cs typeface="Calibri"/>
            </a:endParaRPr>
          </a:p>
          <a:p>
            <a:r>
              <a:rPr lang="en-GB" sz="1000" dirty="0">
                <a:latin typeface="Segoe UI"/>
                <a:cs typeface="Segoe UI"/>
              </a:rPr>
              <a:t>Learning the skills needed for simple coding by using code block to create a simple program. We will be exploring how stories are animated by adding animations to pictures as well as sound and voice effects.</a:t>
            </a:r>
            <a:endParaRPr lang="en-GB" sz="1600" b="1" dirty="0">
              <a:latin typeface="Segoe UI"/>
              <a:cs typeface="Segoe UI"/>
            </a:endParaRPr>
          </a:p>
        </p:txBody>
      </p:sp>
      <p:sp>
        <p:nvSpPr>
          <p:cNvPr id="2" name="TextBox 1">
            <a:extLst>
              <a:ext uri="{FF2B5EF4-FFF2-40B4-BE49-F238E27FC236}">
                <a16:creationId xmlns:a16="http://schemas.microsoft.com/office/drawing/2014/main" id="{B9A7552A-520E-4740-AD15-BAD5FEE8547B}"/>
              </a:ext>
            </a:extLst>
          </p:cNvPr>
          <p:cNvSpPr txBox="1"/>
          <p:nvPr/>
        </p:nvSpPr>
        <p:spPr>
          <a:xfrm>
            <a:off x="3435480" y="4752916"/>
            <a:ext cx="2944082" cy="1877437"/>
          </a:xfrm>
          <a:prstGeom prst="rect">
            <a:avLst/>
          </a:prstGeom>
          <a:noFill/>
          <a:ln>
            <a:solidFill>
              <a:schemeClr val="tx1"/>
            </a:solidFill>
          </a:ln>
        </p:spPr>
        <p:txBody>
          <a:bodyPr wrap="square" lIns="91440" tIns="45720" rIns="91440" bIns="45720" rtlCol="0" anchor="t">
            <a:spAutoFit/>
          </a:bodyPr>
          <a:lstStyle/>
          <a:p>
            <a:r>
              <a:rPr lang="en-GB" b="1" dirty="0">
                <a:latin typeface="Segoe UI"/>
                <a:cs typeface="Segoe UI"/>
              </a:rPr>
              <a:t>As Geographers we will be....</a:t>
            </a:r>
            <a:endParaRPr lang="en-GB" sz="1000" dirty="0">
              <a:latin typeface="Segoe UI" panose="020B0502040204020203" pitchFamily="34" charset="0"/>
              <a:cs typeface="Segoe UI" panose="020B0502040204020203" pitchFamily="34" charset="0"/>
            </a:endParaRPr>
          </a:p>
          <a:p>
            <a:r>
              <a:rPr lang="en-GB" sz="1000" dirty="0">
                <a:latin typeface="Segoe UI"/>
                <a:cs typeface="Segoe UI"/>
              </a:rPr>
              <a:t>We will be learning that there are seven continents in the world. We will learn that there are countries within each continent. We will explore new vocabulary including global scale, equator, north and south pole. We will compare different Urban areas and rural areas in the world. We will look at the human and physical features of </a:t>
            </a:r>
            <a:r>
              <a:rPr lang="en-GB" sz="1000" dirty="0" err="1">
                <a:latin typeface="Segoe UI"/>
                <a:cs typeface="Segoe UI"/>
              </a:rPr>
              <a:t>Naro</a:t>
            </a:r>
            <a:r>
              <a:rPr lang="en-GB" sz="1000" dirty="0">
                <a:latin typeface="Segoe UI"/>
                <a:cs typeface="Segoe UI"/>
              </a:rPr>
              <a:t> </a:t>
            </a:r>
            <a:r>
              <a:rPr lang="en-GB" sz="1000" dirty="0" err="1">
                <a:latin typeface="Segoe UI"/>
                <a:cs typeface="Segoe UI"/>
              </a:rPr>
              <a:t>Moru</a:t>
            </a:r>
            <a:r>
              <a:rPr lang="en-GB" sz="1000" dirty="0">
                <a:latin typeface="Segoe UI"/>
                <a:cs typeface="Segoe UI"/>
              </a:rPr>
              <a:t>.</a:t>
            </a:r>
            <a:endParaRPr lang="en-GB" sz="1000" dirty="0">
              <a:latin typeface="Segoe UI" panose="020B0502040204020203" pitchFamily="34" charset="0"/>
              <a:cs typeface="Segoe UI" panose="020B0502040204020203" pitchFamily="34" charset="0"/>
            </a:endParaRPr>
          </a:p>
        </p:txBody>
      </p:sp>
      <p:sp>
        <p:nvSpPr>
          <p:cNvPr id="11" name="TextBox 10">
            <a:extLst>
              <a:ext uri="{FF2B5EF4-FFF2-40B4-BE49-F238E27FC236}">
                <a16:creationId xmlns:a16="http://schemas.microsoft.com/office/drawing/2014/main" id="{CCE9667D-A9F2-944F-3201-3F4F68C3BD9A}"/>
              </a:ext>
            </a:extLst>
          </p:cNvPr>
          <p:cNvSpPr txBox="1"/>
          <p:nvPr/>
        </p:nvSpPr>
        <p:spPr>
          <a:xfrm>
            <a:off x="3614021" y="3015636"/>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GB"/>
          </a:p>
        </p:txBody>
      </p:sp>
      <p:sp>
        <p:nvSpPr>
          <p:cNvPr id="18" name="TextBox 17">
            <a:extLst>
              <a:ext uri="{FF2B5EF4-FFF2-40B4-BE49-F238E27FC236}">
                <a16:creationId xmlns:a16="http://schemas.microsoft.com/office/drawing/2014/main" id="{0E457A72-90A0-73BB-7EE3-F1E908583AD4}"/>
              </a:ext>
            </a:extLst>
          </p:cNvPr>
          <p:cNvSpPr txBox="1"/>
          <p:nvPr/>
        </p:nvSpPr>
        <p:spPr>
          <a:xfrm>
            <a:off x="2907493" y="3537441"/>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GB"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47D945A3BD4FE43983E0BE726DAAC2F" ma:contentTypeVersion="4" ma:contentTypeDescription="Create a new document." ma:contentTypeScope="" ma:versionID="774354e4940453baafba4f23733ccecb">
  <xsd:schema xmlns:xsd="http://www.w3.org/2001/XMLSchema" xmlns:xs="http://www.w3.org/2001/XMLSchema" xmlns:p="http://schemas.microsoft.com/office/2006/metadata/properties" xmlns:ns1="http://schemas.microsoft.com/sharepoint/v3" xmlns:ns2="566b2ce9-55ef-4970-a6d7-9826005c5e34" xmlns:ns3="036cceee-a827-4eab-a979-e780f9466e8d" xmlns:ns4="db7e5c1b-9a03-435a-8095-ef3b935cf9d4" xmlns:ns5="a6ef2bb4-1de6-4d04-83a9-de9344d8c5c2" targetNamespace="http://schemas.microsoft.com/office/2006/metadata/properties" ma:root="true" ma:fieldsID="26f97d9827809b8f01e1ae6484347d68" ns1:_="" ns2:_="" ns3:_="" ns4:_="" ns5:_="">
    <xsd:import namespace="http://schemas.microsoft.com/sharepoint/v3"/>
    <xsd:import namespace="566b2ce9-55ef-4970-a6d7-9826005c5e34"/>
    <xsd:import namespace="036cceee-a827-4eab-a979-e780f9466e8d"/>
    <xsd:import namespace="db7e5c1b-9a03-435a-8095-ef3b935cf9d4"/>
    <xsd:import namespace="a6ef2bb4-1de6-4d04-83a9-de9344d8c5c2"/>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MediaServiceObjectDetectorVersions" minOccurs="0"/>
                <xsd:element ref="ns2:MediaServiceSearchProperties" minOccurs="0"/>
                <xsd:element ref="ns1:_ip_UnifiedCompliancePolicyProperties" minOccurs="0"/>
                <xsd:element ref="ns1:_ip_UnifiedCompliancePolicyUIAction" minOccurs="0"/>
                <xsd:element ref="ns2:Dateandtime" minOccurs="0"/>
                <xsd:element ref="ns4:lcf76f155ced4ddcb4097134ff3c332f" minOccurs="0"/>
                <xsd:element ref="ns5: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66b2ce9-55ef-4970-a6d7-9826005c5e3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dexed="true" ma:internalName="MediaServiceLocation" ma:readOnly="true">
      <xsd:simpleType>
        <xsd:restriction base="dms:Text"/>
      </xsd:simpleType>
    </xsd:element>
    <xsd:element name="MediaServiceObjectDetectorVersions" ma:index="18"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element name="Dateandtime" ma:index="22" nillable="true" ma:displayName="Date and time" ma:format="DateOnly" ma:internalName="Dateandtim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036cceee-a827-4eab-a979-e780f9466e8d"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b7e5c1b-9a03-435a-8095-ef3b935cf9d4" elementFormDefault="qualified">
    <xsd:import namespace="http://schemas.microsoft.com/office/2006/documentManagement/types"/>
    <xsd:import namespace="http://schemas.microsoft.com/office/infopath/2007/PartnerControls"/>
    <xsd:element name="lcf76f155ced4ddcb4097134ff3c332f" ma:index="24" nillable="true" ma:taxonomy="true" ma:internalName="lcf76f155ced4ddcb4097134ff3c332f" ma:taxonomyFieldName="MediaServiceImageTags" ma:displayName="Image Tags" ma:readOnly="false" ma:fieldId="{5cf76f15-5ced-4ddc-b409-7134ff3c332f}" ma:taxonomyMulti="true" ma:sspId="4e4bd1f4-dbb3-4b03-86a4-745cd3902983"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a6ef2bb4-1de6-4d04-83a9-de9344d8c5c2" elementFormDefault="qualified">
    <xsd:import namespace="http://schemas.microsoft.com/office/2006/documentManagement/types"/>
    <xsd:import namespace="http://schemas.microsoft.com/office/infopath/2007/PartnerControls"/>
    <xsd:element name="TaxCatchAll" ma:index="25" nillable="true" ma:displayName="Taxonomy Catch All Column" ma:hidden="true" ma:list="{00ce4836-a5b5-431d-9935-13890aab84ed}" ma:internalName="TaxCatchAll" ma:showField="CatchAllData" ma:web="a6ef2bb4-1de6-4d04-83a9-de9344d8c5c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ateandtime xmlns="566b2ce9-55ef-4970-a6d7-9826005c5e34" xsi:nil="true"/>
    <TaxCatchAll xmlns="a6ef2bb4-1de6-4d04-83a9-de9344d8c5c2" xsi:nil="true"/>
    <lcf76f155ced4ddcb4097134ff3c332f xmlns="db7e5c1b-9a03-435a-8095-ef3b935cf9d4">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D170F0E5-5383-40A1-92D6-ABC11704EC7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6b2ce9-55ef-4970-a6d7-9826005c5e34"/>
    <ds:schemaRef ds:uri="036cceee-a827-4eab-a979-e780f9466e8d"/>
    <ds:schemaRef ds:uri="db7e5c1b-9a03-435a-8095-ef3b935cf9d4"/>
    <ds:schemaRef ds:uri="a6ef2bb4-1de6-4d04-83a9-de9344d8c5c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0991325-E651-48AB-828B-D5911F80F95F}">
  <ds:schemaRefs>
    <ds:schemaRef ds:uri="http://schemas.microsoft.com/sharepoint/v3/contenttype/forms"/>
  </ds:schemaRefs>
</ds:datastoreItem>
</file>

<file path=customXml/itemProps3.xml><?xml version="1.0" encoding="utf-8"?>
<ds:datastoreItem xmlns:ds="http://schemas.openxmlformats.org/officeDocument/2006/customXml" ds:itemID="{BAF81783-34FF-4750-AB82-D3FD9507644D}">
  <ds:schemaRefs>
    <ds:schemaRef ds:uri="http://schemas.openxmlformats.org/package/2006/metadata/core-properties"/>
    <ds:schemaRef ds:uri="http://schemas.microsoft.com/office/infopath/2007/PartnerControls"/>
    <ds:schemaRef ds:uri="http://schemas.microsoft.com/office/2006/metadata/properties"/>
    <ds:schemaRef ds:uri="http://purl.org/dc/elements/1.1/"/>
    <ds:schemaRef ds:uri="a6ef2bb4-1de6-4d04-83a9-de9344d8c5c2"/>
    <ds:schemaRef ds:uri="db7e5c1b-9a03-435a-8095-ef3b935cf9d4"/>
    <ds:schemaRef ds:uri="http://schemas.microsoft.com/office/2006/documentManagement/types"/>
    <ds:schemaRef ds:uri="036cceee-a827-4eab-a979-e780f9466e8d"/>
    <ds:schemaRef ds:uri="http://purl.org/dc/dcmitype/"/>
    <ds:schemaRef ds:uri="http://purl.org/dc/terms/"/>
    <ds:schemaRef ds:uri="566b2ce9-55ef-4970-a6d7-9826005c5e34"/>
    <ds:schemaRef ds:uri="http://schemas.microsoft.com/sharepoint/v3"/>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0</TotalTime>
  <Words>656</Words>
  <Application>Microsoft Office PowerPoint</Application>
  <PresentationFormat>A4 Paper (210x297 mm)</PresentationFormat>
  <Paragraphs>21</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Letter-join Plus 40</vt:lpstr>
      <vt:lpstr>Segoe UI</vt:lpstr>
      <vt:lpstr>Office Theme</vt:lpstr>
      <vt:lpstr>PowerPoint Presentation</vt:lpstr>
    </vt:vector>
  </TitlesOfParts>
  <Company>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Green Band Druid</dc:creator>
  <cp:lastModifiedBy>Samantha Bechley</cp:lastModifiedBy>
  <cp:revision>578</cp:revision>
  <dcterms:created xsi:type="dcterms:W3CDTF">2018-09-02T17:46:50Z</dcterms:created>
  <dcterms:modified xsi:type="dcterms:W3CDTF">2025-04-02T09:56:43Z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0x010100B47D945A3BD4FE43983E0BE726DAAC2F</vt:lpwstr>
  </property>
  <property fmtid="{D5CDD505-2E9C-101B-9397-08002B2CF9AE}" pid="3" name="MediaServiceImageTags">
    <vt:lpwstr/>
  </property>
  <property fmtid="{D5CDD505-2E9C-101B-9397-08002B2CF9AE}" pid="4" name="Order">
    <vt:r8>23051000</vt:r8>
  </property>
  <property fmtid="{D5CDD505-2E9C-101B-9397-08002B2CF9AE}" pid="5" name="MSIP_Label_edc9667c-530e-49f7-ae71-bc1f5bf687b0_Enabled">
    <vt:lpwstr>true</vt:lpwstr>
  </property>
  <property fmtid="{D5CDD505-2E9C-101B-9397-08002B2CF9AE}" pid="6" name="MSIP_Label_edc9667c-530e-49f7-ae71-bc1f5bf687b0_SetDate">
    <vt:lpwstr>2025-03-31T11:59:49Z</vt:lpwstr>
  </property>
  <property fmtid="{D5CDD505-2E9C-101B-9397-08002B2CF9AE}" pid="7" name="MSIP_Label_edc9667c-530e-49f7-ae71-bc1f5bf687b0_Method">
    <vt:lpwstr>Standard</vt:lpwstr>
  </property>
  <property fmtid="{D5CDD505-2E9C-101B-9397-08002B2CF9AE}" pid="8" name="MSIP_Label_edc9667c-530e-49f7-ae71-bc1f5bf687b0_Name">
    <vt:lpwstr>defa4170-0d19-0005-0004-bc88714345d2</vt:lpwstr>
  </property>
  <property fmtid="{D5CDD505-2E9C-101B-9397-08002B2CF9AE}" pid="9" name="MSIP_Label_edc9667c-530e-49f7-ae71-bc1f5bf687b0_SiteId">
    <vt:lpwstr>efd2b652-cf7c-4651-90bf-6e93da426a51</vt:lpwstr>
  </property>
  <property fmtid="{D5CDD505-2E9C-101B-9397-08002B2CF9AE}" pid="10" name="MSIP_Label_edc9667c-530e-49f7-ae71-bc1f5bf687b0_ActionId">
    <vt:lpwstr>17a0645f-6c5e-41e6-aef4-14fa467fa05c</vt:lpwstr>
  </property>
  <property fmtid="{D5CDD505-2E9C-101B-9397-08002B2CF9AE}" pid="11" name="MSIP_Label_edc9667c-530e-49f7-ae71-bc1f5bf687b0_ContentBits">
    <vt:lpwstr>0</vt:lpwstr>
  </property>
  <property fmtid="{D5CDD505-2E9C-101B-9397-08002B2CF9AE}" pid="12" name="MSIP_Label_edc9667c-530e-49f7-ae71-bc1f5bf687b0_Tag">
    <vt:lpwstr>10, 3, 0, 1</vt:lpwstr>
  </property>
</Properties>
</file>