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6" r:id="rId5"/>
  </p:sldIdLst>
  <p:sldSz cx="9906000" cy="6858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0" autoAdjust="0"/>
    <p:restoredTop sz="0" autoAdjust="0"/>
  </p:normalViewPr>
  <p:slideViewPr>
    <p:cSldViewPr snapToGrid="0">
      <p:cViewPr varScale="1">
        <p:scale>
          <a:sx n="82" d="100"/>
          <a:sy n="82" d="100"/>
        </p:scale>
        <p:origin x="1786" y="72"/>
      </p:cViewPr>
      <p:guideLst>
        <p:guide orient="horz" pos="2160"/>
        <p:guide pos="31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F6F41D6-6B5A-44CA-8883-01E9121C5767}" type="datetimeFigureOut">
              <a:rPr lang="en-GB" smtClean="0"/>
              <a:t>10/12/2024</a:t>
            </a:fld>
            <a:endParaRPr lang="en-GB"/>
          </a:p>
        </p:txBody>
      </p:sp>
      <p:sp>
        <p:nvSpPr>
          <p:cNvPr id="4" name="Slide Image Placeholder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64BF582-B446-4110-A467-22DC8BD2E377}" type="slidenum">
              <a:rPr lang="en-GB" smtClean="0"/>
              <a:t>‹#›</a:t>
            </a:fld>
            <a:endParaRPr lang="en-GB"/>
          </a:p>
        </p:txBody>
      </p:sp>
    </p:spTree>
    <p:extLst>
      <p:ext uri="{BB962C8B-B14F-4D97-AF65-F5344CB8AC3E}">
        <p14:creationId xmlns:p14="http://schemas.microsoft.com/office/powerpoint/2010/main" val="40467674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64BF582-B446-4110-A467-22DC8BD2E377}" type="slidenum">
              <a:rPr lang="en-GB" smtClean="0"/>
              <a:t>1</a:t>
            </a:fld>
            <a:endParaRPr lang="en-GB"/>
          </a:p>
        </p:txBody>
      </p:sp>
    </p:spTree>
    <p:extLst>
      <p:ext uri="{BB962C8B-B14F-4D97-AF65-F5344CB8AC3E}">
        <p14:creationId xmlns:p14="http://schemas.microsoft.com/office/powerpoint/2010/main" val="42667347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6"/>
            <a:ext cx="84201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AD8D0B12-F9BA-4ECE-AE26-10E9FBF99E19}" type="datetimeFigureOut">
              <a:rPr lang="en-GB" smtClean="0"/>
              <a:pPr/>
              <a:t>10/12/2024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F186C62-EF95-4CC3-A10C-717BF306B8EB}"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D8D0B12-F9BA-4ECE-AE26-10E9FBF99E19}" type="datetimeFigureOut">
              <a:rPr lang="en-GB" smtClean="0"/>
              <a:pPr/>
              <a:t>10/12/2024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F186C62-EF95-4CC3-A10C-717BF306B8EB}"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80337" y="274639"/>
            <a:ext cx="2414588"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536575" y="274639"/>
            <a:ext cx="7078663"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D8D0B12-F9BA-4ECE-AE26-10E9FBF99E19}" type="datetimeFigureOut">
              <a:rPr lang="en-GB" smtClean="0"/>
              <a:pPr/>
              <a:t>10/12/2024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F186C62-EF95-4CC3-A10C-717BF306B8EB}"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D8D0B12-F9BA-4ECE-AE26-10E9FBF99E19}" type="datetimeFigureOut">
              <a:rPr lang="en-GB" smtClean="0"/>
              <a:pPr/>
              <a:t>10/12/2024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F186C62-EF95-4CC3-A10C-717BF306B8EB}"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1"/>
            <a:ext cx="84201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D8D0B12-F9BA-4ECE-AE26-10E9FBF99E19}" type="datetimeFigureOut">
              <a:rPr lang="en-GB" smtClean="0"/>
              <a:pPr/>
              <a:t>10/12/2024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F186C62-EF95-4CC3-A10C-717BF306B8EB}"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AD8D0B12-F9BA-4ECE-AE26-10E9FBF99E19}" type="datetimeFigureOut">
              <a:rPr lang="en-GB" smtClean="0"/>
              <a:pPr/>
              <a:t>10/12/2024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F186C62-EF95-4CC3-A10C-717BF306B8EB}"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AD8D0B12-F9BA-4ECE-AE26-10E9FBF99E19}" type="datetimeFigureOut">
              <a:rPr lang="en-GB" smtClean="0"/>
              <a:pPr/>
              <a:t>10/12/2024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F186C62-EF95-4CC3-A10C-717BF306B8EB}"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AD8D0B12-F9BA-4ECE-AE26-10E9FBF99E19}" type="datetimeFigureOut">
              <a:rPr lang="en-GB" smtClean="0"/>
              <a:pPr/>
              <a:t>10/12/2024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F186C62-EF95-4CC3-A10C-717BF306B8EB}"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8D0B12-F9BA-4ECE-AE26-10E9FBF99E19}" type="datetimeFigureOut">
              <a:rPr lang="en-GB" smtClean="0"/>
              <a:pPr/>
              <a:t>10/12/2024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F186C62-EF95-4CC3-A10C-717BF306B8EB}"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006"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D8D0B12-F9BA-4ECE-AE26-10E9FBF99E19}" type="datetimeFigureOut">
              <a:rPr lang="en-GB" smtClean="0"/>
              <a:pPr/>
              <a:t>10/12/2024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F186C62-EF95-4CC3-A10C-717BF306B8EB}"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D8D0B12-F9BA-4ECE-AE26-10E9FBF99E19}" type="datetimeFigureOut">
              <a:rPr lang="en-GB" smtClean="0"/>
              <a:pPr/>
              <a:t>10/12/2024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F186C62-EF95-4CC3-A10C-717BF306B8EB}"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8D0B12-F9BA-4ECE-AE26-10E9FBF99E19}" type="datetimeFigureOut">
              <a:rPr lang="en-GB" smtClean="0"/>
              <a:pPr/>
              <a:t>10/12/2024</a:t>
            </a:fld>
            <a:endParaRPr lang="en-GB"/>
          </a:p>
        </p:txBody>
      </p:sp>
      <p:sp>
        <p:nvSpPr>
          <p:cNvPr id="5" name="Footer Placeholder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186C62-EF95-4CC3-A10C-717BF306B8EB}"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669632" y="1709003"/>
            <a:ext cx="2384257" cy="2215991"/>
          </a:xfrm>
          <a:prstGeom prst="rect">
            <a:avLst/>
          </a:prstGeom>
          <a:solidFill>
            <a:schemeClr val="bg1"/>
          </a:solidFill>
        </p:spPr>
        <p:txBody>
          <a:bodyPr wrap="square" lIns="91440" tIns="45720" rIns="91440" bIns="45720" anchor="t">
            <a:spAutoFit/>
          </a:bodyPr>
          <a:lstStyle/>
          <a:p>
            <a:pPr algn="ctr"/>
            <a:r>
              <a:rPr lang="en-US" sz="2000" dirty="0">
                <a:ln w="18415" cmpd="sng">
                  <a:solidFill>
                    <a:schemeClr val="tx1"/>
                  </a:solidFill>
                  <a:prstDash val="solid"/>
                </a:ln>
                <a:latin typeface="Segoe UI"/>
                <a:cs typeface="Segoe UI"/>
              </a:rPr>
              <a:t>Spring Term</a:t>
            </a:r>
          </a:p>
          <a:p>
            <a:pPr algn="ctr"/>
            <a:r>
              <a:rPr lang="en-US" sz="2000" dirty="0">
                <a:ln w="18415" cmpd="sng">
                  <a:solidFill>
                    <a:schemeClr val="tx1"/>
                  </a:solidFill>
                  <a:prstDash val="solid"/>
                </a:ln>
                <a:latin typeface="Segoe UI"/>
                <a:cs typeface="Segoe UI"/>
              </a:rPr>
              <a:t>Term 3</a:t>
            </a:r>
          </a:p>
          <a:p>
            <a:pPr algn="ctr"/>
            <a:r>
              <a:rPr lang="en-US" sz="2000" dirty="0">
                <a:ln w="18415" cmpd="sng">
                  <a:solidFill>
                    <a:schemeClr val="tx1"/>
                  </a:solidFill>
                  <a:prstDash val="solid"/>
                </a:ln>
                <a:latin typeface="Segoe UI"/>
                <a:cs typeface="Segoe UI"/>
              </a:rPr>
              <a:t>Year One 2025</a:t>
            </a:r>
          </a:p>
          <a:p>
            <a:pPr algn="ctr"/>
            <a:endParaRPr lang="en-US" sz="2000" dirty="0">
              <a:ln w="18415" cmpd="sng">
                <a:solidFill>
                  <a:schemeClr val="tx1"/>
                </a:solidFill>
                <a:prstDash val="solid"/>
              </a:ln>
              <a:latin typeface="Segoe UI" panose="020B0502040204020203" pitchFamily="34" charset="0"/>
              <a:cs typeface="Segoe UI" panose="020B0502040204020203" pitchFamily="34" charset="0"/>
            </a:endParaRPr>
          </a:p>
          <a:p>
            <a:pPr algn="ctr"/>
            <a:r>
              <a:rPr lang="en-US" sz="2000" dirty="0">
                <a:ln w="18415" cmpd="sng">
                  <a:solidFill>
                    <a:schemeClr val="tx1"/>
                  </a:solidFill>
                  <a:prstDash val="solid"/>
                </a:ln>
                <a:latin typeface="Segoe UI"/>
                <a:cs typeface="Segoe UI"/>
              </a:rPr>
              <a:t>Year One</a:t>
            </a:r>
            <a:endParaRPr lang="en-US" sz="2000" dirty="0">
              <a:ln w="18415" cmpd="sng">
                <a:solidFill>
                  <a:prstClr val="black"/>
                </a:solidFill>
                <a:prstDash val="solid"/>
              </a:ln>
              <a:latin typeface="Segoe UI"/>
              <a:cs typeface="Segoe UI"/>
            </a:endParaRPr>
          </a:p>
          <a:p>
            <a:pPr algn="ctr"/>
            <a:endParaRPr lang="en-US" sz="2000" b="0" cap="none" spc="0" dirty="0">
              <a:ln w="18415" cmpd="sng">
                <a:solidFill>
                  <a:schemeClr val="tx1"/>
                </a:solidFill>
                <a:prstDash val="solid"/>
              </a:ln>
              <a:effectLst>
                <a:outerShdw blurRad="63500" dir="3600000" algn="tl" rotWithShape="0">
                  <a:srgbClr val="000000">
                    <a:alpha val="70000"/>
                  </a:srgbClr>
                </a:outerShdw>
              </a:effectLst>
              <a:latin typeface="Letter-join Plus 40" panose="02000505000000020003" pitchFamily="50" charset="0"/>
            </a:endParaRPr>
          </a:p>
          <a:p>
            <a:pPr algn="ctr"/>
            <a:endParaRPr lang="en-US" b="0" cap="none" spc="0" dirty="0">
              <a:ln w="18415" cmpd="sng">
                <a:solidFill>
                  <a:schemeClr val="tx1"/>
                </a:solidFill>
                <a:prstDash val="solid"/>
              </a:ln>
              <a:effectLst>
                <a:outerShdw blurRad="63500" dir="3600000" algn="tl" rotWithShape="0">
                  <a:srgbClr val="000000">
                    <a:alpha val="70000"/>
                  </a:srgbClr>
                </a:outerShdw>
              </a:effectLst>
              <a:latin typeface="Letter-join Plus 40" panose="02000505000000020003" pitchFamily="50" charset="0"/>
            </a:endParaRPr>
          </a:p>
        </p:txBody>
      </p:sp>
      <p:sp>
        <p:nvSpPr>
          <p:cNvPr id="6" name="TextBox 5"/>
          <p:cNvSpPr txBox="1"/>
          <p:nvPr/>
        </p:nvSpPr>
        <p:spPr>
          <a:xfrm>
            <a:off x="159523" y="186237"/>
            <a:ext cx="3155581" cy="1954381"/>
          </a:xfrm>
          <a:prstGeom prst="rect">
            <a:avLst/>
          </a:prstGeom>
          <a:noFill/>
          <a:ln w="19050">
            <a:solidFill>
              <a:schemeClr val="tx1"/>
            </a:solidFill>
          </a:ln>
        </p:spPr>
        <p:txBody>
          <a:bodyPr wrap="square" lIns="91440" tIns="45720" rIns="91440" bIns="45720" rtlCol="0" anchor="t">
            <a:spAutoFit/>
          </a:bodyPr>
          <a:lstStyle/>
          <a:p>
            <a:r>
              <a:rPr lang="en-GB" sz="1600" b="1" dirty="0">
                <a:latin typeface="Segoe UI"/>
                <a:cs typeface="Segoe UI"/>
              </a:rPr>
              <a:t>As writers we will be…</a:t>
            </a:r>
          </a:p>
          <a:p>
            <a:r>
              <a:rPr lang="en-GB" sz="1050" dirty="0">
                <a:latin typeface="Segoe UI"/>
                <a:ea typeface="+mn-lt"/>
                <a:cs typeface="Segoe UI"/>
              </a:rPr>
              <a:t>learning to identify the features of alphabet list poetry. We will be looking at different examples and features of poems. We will be creating our own word banks using the essential and everyday toolkits before writing our own list poems.  Following the poetry unit, we will be focusing on an instructional text unit. We will be making our own sandwiches,, and using the key features of time adverbials and imperative verbs to help us to write our own instructions for making sandwiches. </a:t>
            </a:r>
            <a:endParaRPr lang="en-GB" sz="1050" dirty="0">
              <a:latin typeface="Segoe UI" panose="020B0502040204020203" pitchFamily="34" charset="0"/>
              <a:ea typeface="+mn-lt"/>
              <a:cs typeface="Segoe UI" panose="020B0502040204020203" pitchFamily="34" charset="0"/>
            </a:endParaRPr>
          </a:p>
        </p:txBody>
      </p:sp>
      <p:sp>
        <p:nvSpPr>
          <p:cNvPr id="7" name="TextBox 6"/>
          <p:cNvSpPr txBox="1"/>
          <p:nvPr/>
        </p:nvSpPr>
        <p:spPr>
          <a:xfrm>
            <a:off x="149018" y="2324556"/>
            <a:ext cx="3155582" cy="2200602"/>
          </a:xfrm>
          <a:prstGeom prst="rect">
            <a:avLst/>
          </a:prstGeom>
          <a:noFill/>
          <a:ln w="19050">
            <a:solidFill>
              <a:schemeClr val="tx1"/>
            </a:solidFill>
          </a:ln>
        </p:spPr>
        <p:txBody>
          <a:bodyPr wrap="square" lIns="91440" tIns="45720" rIns="91440" bIns="45720" rtlCol="0" anchor="t">
            <a:spAutoFit/>
          </a:bodyPr>
          <a:lstStyle/>
          <a:p>
            <a:r>
              <a:rPr lang="en-GB" sz="1600" b="1" dirty="0">
                <a:latin typeface="Segoe UI"/>
                <a:cs typeface="Segoe UI"/>
              </a:rPr>
              <a:t>As mathematicians we will be…</a:t>
            </a:r>
            <a:r>
              <a:rPr lang="en-GB" sz="1050" dirty="0">
                <a:solidFill>
                  <a:srgbClr val="000000"/>
                </a:solidFill>
                <a:latin typeface="Segoe UI" panose="020B0502040204020203" pitchFamily="34" charset="0"/>
                <a:cs typeface="Segoe UI"/>
              </a:rPr>
              <a:t>d</a:t>
            </a:r>
            <a:r>
              <a:rPr lang="en-GB" sz="1050" b="0" i="0" u="none" strike="noStrike" dirty="0">
                <a:solidFill>
                  <a:srgbClr val="000000"/>
                </a:solidFill>
                <a:effectLst/>
                <a:latin typeface="Segoe UI" panose="020B0502040204020203" pitchFamily="34" charset="0"/>
              </a:rPr>
              <a:t>eveloping and building our knowledge of place value by counting on from different numbers. We will be developing our understanding of ‘teen’ numbers, by matching numerals, words and pictures. We will be continuing to develop our understanding when using a number line to estimate, order, and compare different numbers. We will be using our number bonds knowledge up to 20, developing understanding of doubles and near doubles.</a:t>
            </a:r>
            <a:r>
              <a:rPr lang="en-GB" sz="1050" b="0" i="0" dirty="0">
                <a:solidFill>
                  <a:srgbClr val="000000"/>
                </a:solidFill>
                <a:effectLst/>
                <a:latin typeface="Segoe UI" panose="020B0502040204020203" pitchFamily="34" charset="0"/>
              </a:rPr>
              <a:t>​</a:t>
            </a:r>
            <a:endParaRPr lang="en-GB" sz="1050" b="1" dirty="0">
              <a:latin typeface="Segoe UI"/>
              <a:cs typeface="Segoe UI"/>
            </a:endParaRPr>
          </a:p>
        </p:txBody>
      </p:sp>
      <p:sp>
        <p:nvSpPr>
          <p:cNvPr id="8" name="TextBox 7"/>
          <p:cNvSpPr txBox="1"/>
          <p:nvPr/>
        </p:nvSpPr>
        <p:spPr>
          <a:xfrm>
            <a:off x="3440832" y="188640"/>
            <a:ext cx="2952328" cy="1308050"/>
          </a:xfrm>
          <a:prstGeom prst="rect">
            <a:avLst/>
          </a:prstGeom>
          <a:noFill/>
          <a:ln w="19050">
            <a:solidFill>
              <a:schemeClr val="tx1"/>
            </a:solidFill>
          </a:ln>
        </p:spPr>
        <p:txBody>
          <a:bodyPr wrap="square" lIns="91440" tIns="45720" rIns="91440" bIns="45720" rtlCol="0" anchor="t">
            <a:spAutoFit/>
          </a:bodyPr>
          <a:lstStyle/>
          <a:p>
            <a:r>
              <a:rPr lang="en-GB" sz="1600" b="1" dirty="0">
                <a:latin typeface="Segoe UI"/>
                <a:cs typeface="Segoe UI"/>
              </a:rPr>
              <a:t>As artists we will be…</a:t>
            </a:r>
          </a:p>
          <a:p>
            <a:r>
              <a:rPr lang="en-GB" sz="1050" dirty="0">
                <a:latin typeface="Segoe UI"/>
                <a:cs typeface="Segoe UI"/>
              </a:rPr>
              <a:t>learning to explore mark making before applying this understanding to more controlled work creating patterns. We will explore the painting and sculptor work of Charles McGee and discover the key concepts involved in paper sculpture. </a:t>
            </a:r>
            <a:endParaRPr lang="en-GB" sz="1050" dirty="0"/>
          </a:p>
        </p:txBody>
      </p:sp>
      <p:sp>
        <p:nvSpPr>
          <p:cNvPr id="9" name="TextBox 8"/>
          <p:cNvSpPr txBox="1"/>
          <p:nvPr/>
        </p:nvSpPr>
        <p:spPr>
          <a:xfrm>
            <a:off x="3436260" y="4037042"/>
            <a:ext cx="2949442" cy="1146468"/>
          </a:xfrm>
          <a:prstGeom prst="rect">
            <a:avLst/>
          </a:prstGeom>
          <a:noFill/>
          <a:ln w="19050">
            <a:solidFill>
              <a:schemeClr val="tx1"/>
            </a:solidFill>
          </a:ln>
        </p:spPr>
        <p:txBody>
          <a:bodyPr wrap="square" lIns="91440" tIns="45720" rIns="91440" bIns="45720" rtlCol="0" anchor="t">
            <a:spAutoFit/>
          </a:bodyPr>
          <a:lstStyle/>
          <a:p>
            <a:r>
              <a:rPr lang="en-GB" sz="1600" b="1" dirty="0">
                <a:latin typeface="Segoe UI"/>
                <a:cs typeface="Segoe UI"/>
              </a:rPr>
              <a:t>In PSHE we will be…</a:t>
            </a:r>
          </a:p>
          <a:p>
            <a:r>
              <a:rPr lang="en-GB" sz="1050" b="0" i="0" u="none" strike="noStrike" dirty="0">
                <a:solidFill>
                  <a:srgbClr val="000000"/>
                </a:solidFill>
                <a:effectLst/>
                <a:latin typeface="Segoe UI" panose="020B0502040204020203" pitchFamily="34" charset="0"/>
              </a:rPr>
              <a:t>we will be exploring the Dreams and Goals unit of work. We will be looking at our own a</a:t>
            </a:r>
            <a:r>
              <a:rPr lang="en-GB" sz="1050" b="0" i="0" u="none" strike="noStrike" dirty="0">
                <a:solidFill>
                  <a:srgbClr val="000000"/>
                </a:solidFill>
                <a:effectLst/>
                <a:latin typeface="Calibri" panose="020F0502020204030204" pitchFamily="34" charset="0"/>
              </a:rPr>
              <a:t>spirations, how to achieve goals and understanding the emotions that go with these ambitions.</a:t>
            </a:r>
            <a:endParaRPr lang="en-GB" sz="1050" b="1" dirty="0">
              <a:latin typeface="Segoe UI"/>
              <a:cs typeface="Segoe UI"/>
            </a:endParaRPr>
          </a:p>
        </p:txBody>
      </p:sp>
      <p:sp>
        <p:nvSpPr>
          <p:cNvPr id="10" name="TextBox 9"/>
          <p:cNvSpPr txBox="1"/>
          <p:nvPr/>
        </p:nvSpPr>
        <p:spPr>
          <a:xfrm>
            <a:off x="6473721" y="188640"/>
            <a:ext cx="3187095" cy="1469633"/>
          </a:xfrm>
          <a:prstGeom prst="rect">
            <a:avLst/>
          </a:prstGeom>
          <a:noFill/>
          <a:ln w="19050">
            <a:solidFill>
              <a:schemeClr val="tx1"/>
            </a:solidFill>
          </a:ln>
        </p:spPr>
        <p:txBody>
          <a:bodyPr wrap="square" lIns="91440" tIns="45720" rIns="91440" bIns="45720" rtlCol="0" anchor="t">
            <a:spAutoFit/>
          </a:bodyPr>
          <a:lstStyle/>
          <a:p>
            <a:r>
              <a:rPr lang="en-GB" sz="1600" b="1" dirty="0">
                <a:latin typeface="Segoe UI"/>
                <a:cs typeface="Segoe UI"/>
              </a:rPr>
              <a:t>As scientists we will be…</a:t>
            </a:r>
          </a:p>
          <a:p>
            <a:r>
              <a:rPr lang="en-GB" sz="900" dirty="0">
                <a:latin typeface="Segoe UI"/>
                <a:cs typeface="Segoe UI"/>
              </a:rPr>
              <a:t> </a:t>
            </a:r>
            <a:r>
              <a:rPr lang="en-GB" sz="1050" dirty="0">
                <a:latin typeface="Segoe UI"/>
                <a:cs typeface="Segoe UI"/>
              </a:rPr>
              <a:t>learning all about materials. We will be learning that different objects have different purposes.  And that different materials We will be learning that a material is what an object is made from. We will learn that different materials have different physical properties and can be grouped in different ways, </a:t>
            </a:r>
          </a:p>
        </p:txBody>
      </p:sp>
      <p:sp>
        <p:nvSpPr>
          <p:cNvPr id="12" name="TextBox 11"/>
          <p:cNvSpPr txBox="1"/>
          <p:nvPr/>
        </p:nvSpPr>
        <p:spPr>
          <a:xfrm>
            <a:off x="6472325" y="1785310"/>
            <a:ext cx="3179131" cy="1231106"/>
          </a:xfrm>
          <a:prstGeom prst="rect">
            <a:avLst/>
          </a:prstGeom>
          <a:noFill/>
          <a:ln w="19050">
            <a:solidFill>
              <a:schemeClr val="tx1"/>
            </a:solidFill>
          </a:ln>
        </p:spPr>
        <p:txBody>
          <a:bodyPr wrap="square" lIns="91440" tIns="45720" rIns="91440" bIns="45720" rtlCol="0" anchor="t">
            <a:spAutoFit/>
          </a:bodyPr>
          <a:lstStyle/>
          <a:p>
            <a:r>
              <a:rPr lang="en-GB" sz="1600" b="1" dirty="0">
                <a:latin typeface="Segoe UI"/>
                <a:cs typeface="Segoe UI"/>
              </a:rPr>
              <a:t>As religious explorers we will be</a:t>
            </a:r>
            <a:r>
              <a:rPr lang="en-GB" sz="1000" b="1" dirty="0">
                <a:latin typeface="Segoe UI"/>
                <a:cs typeface="Segoe UI"/>
              </a:rPr>
              <a:t>…</a:t>
            </a:r>
            <a:r>
              <a:rPr lang="en-GB" sz="1000" dirty="0">
                <a:latin typeface="Segoe UI"/>
                <a:cs typeface="Segoe UI"/>
              </a:rPr>
              <a:t> </a:t>
            </a:r>
            <a:r>
              <a:rPr lang="en-GB" sz="1050" dirty="0">
                <a:latin typeface="Segoe UI"/>
                <a:cs typeface="Segoe UI"/>
              </a:rPr>
              <a:t>exploring the topic ‘Who made the World?’. We will be learning that a key belief of both Judaism and Christianity is of the Creator God. We will learn that the Bible and the Torah tell the same story about how the world came to be. </a:t>
            </a:r>
            <a:endParaRPr lang="en-GB" sz="1050" dirty="0">
              <a:latin typeface="Segoe UI" panose="020B0502040204020203" pitchFamily="34" charset="0"/>
              <a:cs typeface="Segoe UI" panose="020B0502040204020203" pitchFamily="34" charset="0"/>
            </a:endParaRPr>
          </a:p>
        </p:txBody>
      </p:sp>
      <p:pic>
        <p:nvPicPr>
          <p:cNvPr id="16" name="Picture 15">
            <a:extLst>
              <a:ext uri="{FF2B5EF4-FFF2-40B4-BE49-F238E27FC236}">
                <a16:creationId xmlns:a16="http://schemas.microsoft.com/office/drawing/2014/main" id="{1C359C10-9D53-45AE-B792-B8680C375CE8}"/>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192880" y="2721114"/>
            <a:ext cx="1520240" cy="1231908"/>
          </a:xfrm>
          <a:prstGeom prst="rect">
            <a:avLst/>
          </a:prstGeom>
          <a:noFill/>
          <a:ln>
            <a:noFill/>
          </a:ln>
        </p:spPr>
      </p:pic>
      <p:sp>
        <p:nvSpPr>
          <p:cNvPr id="15" name="TextBox 14">
            <a:extLst>
              <a:ext uri="{FF2B5EF4-FFF2-40B4-BE49-F238E27FC236}">
                <a16:creationId xmlns:a16="http://schemas.microsoft.com/office/drawing/2014/main" id="{2FE22DF5-06DE-4019-8EBF-56362A85526C}"/>
              </a:ext>
            </a:extLst>
          </p:cNvPr>
          <p:cNvSpPr txBox="1"/>
          <p:nvPr/>
        </p:nvSpPr>
        <p:spPr>
          <a:xfrm>
            <a:off x="6472325" y="3316021"/>
            <a:ext cx="3179131" cy="1146468"/>
          </a:xfrm>
          <a:prstGeom prst="rect">
            <a:avLst/>
          </a:prstGeom>
          <a:noFill/>
          <a:ln w="19050">
            <a:solidFill>
              <a:schemeClr val="tx1"/>
            </a:solidFill>
          </a:ln>
        </p:spPr>
        <p:txBody>
          <a:bodyPr wrap="square" lIns="91440" tIns="45720" rIns="91440" bIns="45720" rtlCol="0" anchor="t">
            <a:spAutoFit/>
          </a:bodyPr>
          <a:lstStyle/>
          <a:p>
            <a:r>
              <a:rPr lang="en-GB" sz="1600" b="1" dirty="0">
                <a:latin typeface="Segoe UI"/>
                <a:cs typeface="Segoe UI"/>
              </a:rPr>
              <a:t>As athletes we will be…</a:t>
            </a:r>
          </a:p>
          <a:p>
            <a:r>
              <a:rPr lang="en-GB" sz="1050" dirty="0">
                <a:latin typeface="Segoe UI"/>
                <a:cs typeface="Segoe UI"/>
              </a:rPr>
              <a:t>taking part in KS1 athletics sessions for part of the term. In addition, we will be learning ball skills from the Plymouth Sports Partnership coaches. We will be exploring new skills with our dance learning this term.</a:t>
            </a:r>
            <a:endParaRPr lang="en-GB" sz="1050" dirty="0"/>
          </a:p>
        </p:txBody>
      </p:sp>
      <p:sp>
        <p:nvSpPr>
          <p:cNvPr id="13" name="TextBox 12">
            <a:extLst>
              <a:ext uri="{FF2B5EF4-FFF2-40B4-BE49-F238E27FC236}">
                <a16:creationId xmlns:a16="http://schemas.microsoft.com/office/drawing/2014/main" id="{0D400DAD-984B-4BB1-82D7-28B7F63A415A}"/>
              </a:ext>
            </a:extLst>
          </p:cNvPr>
          <p:cNvSpPr txBox="1"/>
          <p:nvPr/>
        </p:nvSpPr>
        <p:spPr>
          <a:xfrm>
            <a:off x="167517" y="4709096"/>
            <a:ext cx="3118583" cy="1715854"/>
          </a:xfrm>
          <a:prstGeom prst="rect">
            <a:avLst/>
          </a:prstGeom>
          <a:noFill/>
          <a:ln w="19050">
            <a:solidFill>
              <a:schemeClr val="tx1"/>
            </a:solidFill>
          </a:ln>
        </p:spPr>
        <p:txBody>
          <a:bodyPr wrap="square" lIns="91440" tIns="45720" rIns="91440" bIns="45720" rtlCol="0" anchor="t">
            <a:spAutoFit/>
          </a:bodyPr>
          <a:lstStyle/>
          <a:p>
            <a:r>
              <a:rPr lang="en-GB" sz="1600" b="1" dirty="0">
                <a:latin typeface="Segoe UI"/>
                <a:cs typeface="Segoe UI"/>
              </a:rPr>
              <a:t>In computing we will be…</a:t>
            </a:r>
            <a:r>
              <a:rPr lang="en-GB" sz="1050" dirty="0">
                <a:solidFill>
                  <a:srgbClr val="000000"/>
                </a:solidFill>
                <a:latin typeface="Segoe UI" panose="020B0502040204020203" pitchFamily="34" charset="0"/>
                <a:cs typeface="Segoe UI" panose="020B0502040204020203" pitchFamily="34" charset="0"/>
              </a:rPr>
              <a:t>e</a:t>
            </a:r>
            <a:r>
              <a:rPr lang="en-GB" sz="1050" b="0" i="0" u="none" strike="noStrike" dirty="0">
                <a:solidFill>
                  <a:srgbClr val="000000"/>
                </a:solidFill>
                <a:effectLst/>
                <a:latin typeface="Segoe UI" panose="020B0502040204020203" pitchFamily="34" charset="0"/>
                <a:cs typeface="Segoe UI" panose="020B0502040204020203" pitchFamily="34" charset="0"/>
              </a:rPr>
              <a:t>xploring the program Purple Mash and learning to understand the functionality of the basic direction keys. To understand how to create and debug a set of instructions . We will be learning about animation stories. We will learn to understand the differences between traditional books and e-books, learning to add sounds and effects, and to save the pages they have created. </a:t>
            </a:r>
            <a:r>
              <a:rPr lang="en-GB" sz="1050" b="0" i="0" dirty="0">
                <a:solidFill>
                  <a:srgbClr val="000000"/>
                </a:solidFill>
                <a:effectLst/>
                <a:latin typeface="Segoe UI" panose="020B0502040204020203" pitchFamily="34" charset="0"/>
                <a:cs typeface="Segoe UI" panose="020B0502040204020203" pitchFamily="34" charset="0"/>
              </a:rPr>
              <a:t>​</a:t>
            </a:r>
            <a:endParaRPr lang="en-GB" sz="1050" dirty="0">
              <a:latin typeface="Segoe UI" panose="020B0502040204020203" pitchFamily="34" charset="0"/>
              <a:cs typeface="Segoe UI" panose="020B0502040204020203" pitchFamily="34" charset="0"/>
            </a:endParaRPr>
          </a:p>
        </p:txBody>
      </p:sp>
      <p:sp>
        <p:nvSpPr>
          <p:cNvPr id="2" name="TextBox 1">
            <a:extLst>
              <a:ext uri="{FF2B5EF4-FFF2-40B4-BE49-F238E27FC236}">
                <a16:creationId xmlns:a16="http://schemas.microsoft.com/office/drawing/2014/main" id="{B9A7552A-520E-4740-AD15-BAD5FEE8547B}"/>
              </a:ext>
            </a:extLst>
          </p:cNvPr>
          <p:cNvSpPr txBox="1"/>
          <p:nvPr/>
        </p:nvSpPr>
        <p:spPr>
          <a:xfrm>
            <a:off x="4586991" y="5443045"/>
            <a:ext cx="5064465" cy="984885"/>
          </a:xfrm>
          <a:prstGeom prst="rect">
            <a:avLst/>
          </a:prstGeom>
          <a:noFill/>
          <a:ln>
            <a:solidFill>
              <a:schemeClr val="tx1"/>
            </a:solidFill>
          </a:ln>
        </p:spPr>
        <p:txBody>
          <a:bodyPr wrap="square" lIns="91440" tIns="45720" rIns="91440" bIns="45720" rtlCol="0" anchor="t">
            <a:spAutoFit/>
          </a:bodyPr>
          <a:lstStyle/>
          <a:p>
            <a:r>
              <a:rPr lang="en-GB" sz="1600" b="1" i="0" u="none" strike="noStrike" dirty="0">
                <a:solidFill>
                  <a:srgbClr val="000000"/>
                </a:solidFill>
                <a:effectLst/>
                <a:latin typeface="Segoe UI" panose="020B0502040204020203" pitchFamily="34" charset="0"/>
              </a:rPr>
              <a:t>As geographers we will be</a:t>
            </a:r>
            <a:r>
              <a:rPr lang="en-GB" sz="1050" b="1" i="0" u="none" strike="noStrike" dirty="0">
                <a:solidFill>
                  <a:srgbClr val="000000"/>
                </a:solidFill>
                <a:effectLst/>
                <a:latin typeface="Segoe UI" panose="020B0502040204020203" pitchFamily="34" charset="0"/>
              </a:rPr>
              <a:t>… </a:t>
            </a:r>
            <a:r>
              <a:rPr lang="en-GB" sz="1050" b="0" i="0" u="none" strike="noStrike" dirty="0">
                <a:solidFill>
                  <a:srgbClr val="000000"/>
                </a:solidFill>
                <a:effectLst/>
                <a:latin typeface="Segoe UI" panose="020B0502040204020203" pitchFamily="34" charset="0"/>
              </a:rPr>
              <a:t>exploring the topic of ‘Where we are’. We wil</a:t>
            </a:r>
            <a:r>
              <a:rPr lang="en-GB" sz="1050" dirty="0">
                <a:solidFill>
                  <a:srgbClr val="000000"/>
                </a:solidFill>
                <a:latin typeface="Segoe UI" panose="020B0502040204020203" pitchFamily="34" charset="0"/>
              </a:rPr>
              <a:t>l be exploring the United Kingdom and identifying the different countries which make the UK. We will identify the different capital cities and identify key features of rural and urban areas. We will learn key vocabulary to enable us to discuss and compare key locations in the United Kingdom.</a:t>
            </a:r>
            <a:endParaRPr lang="en-GB" sz="1050" dirty="0">
              <a:latin typeface="Segoe UI" panose="020B0502040204020203" pitchFamily="34" charset="0"/>
              <a:cs typeface="Segoe UI" panose="020B0502040204020203"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ateandtime xmlns="566b2ce9-55ef-4970-a6d7-9826005c5e34" xsi:nil="true"/>
    <TaxCatchAll xmlns="a6ef2bb4-1de6-4d04-83a9-de9344d8c5c2" xsi:nil="true"/>
    <lcf76f155ced4ddcb4097134ff3c332f xmlns="db7e5c1b-9a03-435a-8095-ef3b935cf9d4">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47D945A3BD4FE43983E0BE726DAAC2F" ma:contentTypeVersion="4" ma:contentTypeDescription="Create a new document." ma:contentTypeScope="" ma:versionID="774354e4940453baafba4f23733ccecb">
  <xsd:schema xmlns:xsd="http://www.w3.org/2001/XMLSchema" xmlns:xs="http://www.w3.org/2001/XMLSchema" xmlns:p="http://schemas.microsoft.com/office/2006/metadata/properties" xmlns:ns1="http://schemas.microsoft.com/sharepoint/v3" xmlns:ns2="566b2ce9-55ef-4970-a6d7-9826005c5e34" xmlns:ns3="036cceee-a827-4eab-a979-e780f9466e8d" xmlns:ns4="db7e5c1b-9a03-435a-8095-ef3b935cf9d4" xmlns:ns5="a6ef2bb4-1de6-4d04-83a9-de9344d8c5c2" targetNamespace="http://schemas.microsoft.com/office/2006/metadata/properties" ma:root="true" ma:fieldsID="26f97d9827809b8f01e1ae6484347d68" ns1:_="" ns2:_="" ns3:_="" ns4:_="" ns5:_="">
    <xsd:import namespace="http://schemas.microsoft.com/sharepoint/v3"/>
    <xsd:import namespace="566b2ce9-55ef-4970-a6d7-9826005c5e34"/>
    <xsd:import namespace="036cceee-a827-4eab-a979-e780f9466e8d"/>
    <xsd:import namespace="db7e5c1b-9a03-435a-8095-ef3b935cf9d4"/>
    <xsd:import namespace="a6ef2bb4-1de6-4d04-83a9-de9344d8c5c2"/>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MediaServiceObjectDetectorVersions" minOccurs="0"/>
                <xsd:element ref="ns2:MediaServiceSearchProperties" minOccurs="0"/>
                <xsd:element ref="ns1:_ip_UnifiedCompliancePolicyProperties" minOccurs="0"/>
                <xsd:element ref="ns1:_ip_UnifiedCompliancePolicyUIAction" minOccurs="0"/>
                <xsd:element ref="ns2:Dateandtime" minOccurs="0"/>
                <xsd:element ref="ns4:lcf76f155ced4ddcb4097134ff3c332f" minOccurs="0"/>
                <xsd:element ref="ns5: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66b2ce9-55ef-4970-a6d7-9826005c5e3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dexed="true" ma:internalName="MediaServiceLocation" ma:readOnly="true">
      <xsd:simpleType>
        <xsd:restriction base="dms:Text"/>
      </xsd:simpleType>
    </xsd:element>
    <xsd:element name="MediaServiceObjectDetectorVersions" ma:index="18"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element name="Dateandtime" ma:index="22" nillable="true" ma:displayName="Date and time" ma:format="DateOnly" ma:internalName="Dateandtim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036cceee-a827-4eab-a979-e780f9466e8d"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b7e5c1b-9a03-435a-8095-ef3b935cf9d4" elementFormDefault="qualified">
    <xsd:import namespace="http://schemas.microsoft.com/office/2006/documentManagement/types"/>
    <xsd:import namespace="http://schemas.microsoft.com/office/infopath/2007/PartnerControls"/>
    <xsd:element name="lcf76f155ced4ddcb4097134ff3c332f" ma:index="24" nillable="true" ma:taxonomy="true" ma:internalName="lcf76f155ced4ddcb4097134ff3c332f" ma:taxonomyFieldName="MediaServiceImageTags" ma:displayName="Image Tags" ma:readOnly="false" ma:fieldId="{5cf76f15-5ced-4ddc-b409-7134ff3c332f}" ma:taxonomyMulti="true" ma:sspId="4e4bd1f4-dbb3-4b03-86a4-745cd3902983"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a6ef2bb4-1de6-4d04-83a9-de9344d8c5c2" elementFormDefault="qualified">
    <xsd:import namespace="http://schemas.microsoft.com/office/2006/documentManagement/types"/>
    <xsd:import namespace="http://schemas.microsoft.com/office/infopath/2007/PartnerControls"/>
    <xsd:element name="TaxCatchAll" ma:index="25" nillable="true" ma:displayName="Taxonomy Catch All Column" ma:hidden="true" ma:list="{00ce4836-a5b5-431d-9935-13890aab84ed}" ma:internalName="TaxCatchAll" ma:showField="CatchAllData" ma:web="a6ef2bb4-1de6-4d04-83a9-de9344d8c5c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0991325-E651-48AB-828B-D5911F80F95F}">
  <ds:schemaRefs>
    <ds:schemaRef ds:uri="http://schemas.microsoft.com/sharepoint/v3/contenttype/forms"/>
  </ds:schemaRefs>
</ds:datastoreItem>
</file>

<file path=customXml/itemProps2.xml><?xml version="1.0" encoding="utf-8"?>
<ds:datastoreItem xmlns:ds="http://schemas.openxmlformats.org/officeDocument/2006/customXml" ds:itemID="{BAF81783-34FF-4750-AB82-D3FD9507644D}">
  <ds:schemaRefs>
    <ds:schemaRef ds:uri="2ae1d0d1-90bc-497c-a954-d09300d0698b"/>
    <ds:schemaRef ds:uri="b69fa5de-7034-4625-a44e-c2693394f794"/>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036cceee-a827-4eab-a979-e780f9466e8d"/>
    <ds:schemaRef ds:uri="566b2ce9-55ef-4970-a6d7-9826005c5e34"/>
    <ds:schemaRef ds:uri="http://schemas.microsoft.com/sharepoint/v3"/>
    <ds:schemaRef ds:uri="a6ef2bb4-1de6-4d04-83a9-de9344d8c5c2"/>
    <ds:schemaRef ds:uri="db7e5c1b-9a03-435a-8095-ef3b935cf9d4"/>
  </ds:schemaRefs>
</ds:datastoreItem>
</file>

<file path=customXml/itemProps3.xml><?xml version="1.0" encoding="utf-8"?>
<ds:datastoreItem xmlns:ds="http://schemas.openxmlformats.org/officeDocument/2006/customXml" ds:itemID="{BA1FAF96-6D5C-46F2-BCAA-662777C14BE5}"/>
</file>

<file path=docProps/app.xml><?xml version="1.0" encoding="utf-8"?>
<Properties xmlns="http://schemas.openxmlformats.org/officeDocument/2006/extended-properties" xmlns:vt="http://schemas.openxmlformats.org/officeDocument/2006/docPropsVTypes">
  <TotalTime>0</TotalTime>
  <Words>578</Words>
  <Application>Microsoft Office PowerPoint</Application>
  <PresentationFormat>A4 Paper (210x297 mm)</PresentationFormat>
  <Paragraphs>20</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Letter-join Plus 40</vt:lpstr>
      <vt:lpstr>Segoe UI</vt:lpstr>
      <vt:lpstr>Office Theme</vt:lpstr>
      <vt:lpstr>PowerPoint Presentation</vt:lpstr>
    </vt:vector>
  </TitlesOfParts>
  <Company>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Green Band Druid</dc:creator>
  <cp:lastModifiedBy>Samantha Bechley</cp:lastModifiedBy>
  <cp:revision>452</cp:revision>
  <dcterms:created xsi:type="dcterms:W3CDTF">2018-09-02T17:46:50Z</dcterms:created>
  <dcterms:modified xsi:type="dcterms:W3CDTF">2024-12-10T18:17:52Z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0x010100B47D945A3BD4FE43983E0BE726DAAC2F</vt:lpwstr>
  </property>
  <property fmtid="{D5CDD505-2E9C-101B-9397-08002B2CF9AE}" pid="3" name="MediaServiceImageTags">
    <vt:lpwstr/>
  </property>
  <property fmtid="{D5CDD505-2E9C-101B-9397-08002B2CF9AE}" pid="4" name="Order">
    <vt:r8>21759200</vt:r8>
  </property>
  <property fmtid="{D5CDD505-2E9C-101B-9397-08002B2CF9AE}" pid="5" name="MSIP_Label_edc9667c-530e-49f7-ae71-bc1f5bf687b0_Enabled">
    <vt:lpwstr>true</vt:lpwstr>
  </property>
  <property fmtid="{D5CDD505-2E9C-101B-9397-08002B2CF9AE}" pid="6" name="MSIP_Label_edc9667c-530e-49f7-ae71-bc1f5bf687b0_SetDate">
    <vt:lpwstr>2024-12-10T17:52:38Z</vt:lpwstr>
  </property>
  <property fmtid="{D5CDD505-2E9C-101B-9397-08002B2CF9AE}" pid="7" name="MSIP_Label_edc9667c-530e-49f7-ae71-bc1f5bf687b0_Method">
    <vt:lpwstr>Standard</vt:lpwstr>
  </property>
  <property fmtid="{D5CDD505-2E9C-101B-9397-08002B2CF9AE}" pid="8" name="MSIP_Label_edc9667c-530e-49f7-ae71-bc1f5bf687b0_Name">
    <vt:lpwstr>defa4170-0d19-0005-0004-bc88714345d2</vt:lpwstr>
  </property>
  <property fmtid="{D5CDD505-2E9C-101B-9397-08002B2CF9AE}" pid="9" name="MSIP_Label_edc9667c-530e-49f7-ae71-bc1f5bf687b0_SiteId">
    <vt:lpwstr>efd2b652-cf7c-4651-90bf-6e93da426a51</vt:lpwstr>
  </property>
  <property fmtid="{D5CDD505-2E9C-101B-9397-08002B2CF9AE}" pid="10" name="MSIP_Label_edc9667c-530e-49f7-ae71-bc1f5bf687b0_ActionId">
    <vt:lpwstr>00963515-19f1-4efb-a177-15c2a39c10f1</vt:lpwstr>
  </property>
  <property fmtid="{D5CDD505-2E9C-101B-9397-08002B2CF9AE}" pid="11" name="MSIP_Label_edc9667c-530e-49f7-ae71-bc1f5bf687b0_ContentBits">
    <vt:lpwstr>0</vt:lpwstr>
  </property>
</Properties>
</file>