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3E7B02-8268-4F78-9593-59EFC6F7FBA0}" type="datetimeFigureOut">
              <a:rPr lang="en-GB" smtClean="0"/>
              <a:t>05/01/2026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D06064-4BA3-41FB-A203-661FDAB9A6B4}" type="slidenum">
              <a:rPr lang="en-GB" smtClean="0"/>
              <a:t>‹#›</a:t>
            </a:fld>
            <a:endParaRPr lang="en-GB"/>
          </a:p>
        </p:txBody>
      </p:sp>
    </p:spTree>
    <p:extLst>
      <p:ext uri="{BB962C8B-B14F-4D97-AF65-F5344CB8AC3E}">
        <p14:creationId xmlns:p14="http://schemas.microsoft.com/office/powerpoint/2010/main" val="339825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0D06064-4BA3-41FB-A203-661FDAB9A6B4}" type="slidenum">
              <a:rPr lang="en-GB" smtClean="0"/>
              <a:t>1</a:t>
            </a:fld>
            <a:endParaRPr lang="en-GB"/>
          </a:p>
        </p:txBody>
      </p:sp>
    </p:spTree>
    <p:extLst>
      <p:ext uri="{BB962C8B-B14F-4D97-AF65-F5344CB8AC3E}">
        <p14:creationId xmlns:p14="http://schemas.microsoft.com/office/powerpoint/2010/main" val="2396379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4C3B3-1B4E-CA6E-5EE0-BF04B0FA55A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D3D69E6-B899-1F8A-5E03-3B04EACC63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8E864F5-10CF-501F-8CBF-044976D774E7}"/>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5" name="Footer Placeholder 4">
            <a:extLst>
              <a:ext uri="{FF2B5EF4-FFF2-40B4-BE49-F238E27FC236}">
                <a16:creationId xmlns:a16="http://schemas.microsoft.com/office/drawing/2014/main" id="{2C19200C-54A2-E59F-E182-255AEF208A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43A3C0-A2A4-6D91-5CE4-A39655864458}"/>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254685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1E3A6-7C1F-26D6-27CC-16117A31E81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1D340E2-AB7D-E7A4-FF85-3A9DDB6890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2D03A3-3326-9AF3-D102-884983B8CEAB}"/>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5" name="Footer Placeholder 4">
            <a:extLst>
              <a:ext uri="{FF2B5EF4-FFF2-40B4-BE49-F238E27FC236}">
                <a16:creationId xmlns:a16="http://schemas.microsoft.com/office/drawing/2014/main" id="{146949BE-856C-0ABD-5D6B-DF28B8AB34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FD928E-62A6-DA6C-9800-F1F7933DAC29}"/>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249314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FDFD75-1CDA-C6EA-79FA-7143D86253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11C792-BE6D-6128-E291-50128F8B88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DBD7F2-C5F5-2130-9B74-F08E23152DE2}"/>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5" name="Footer Placeholder 4">
            <a:extLst>
              <a:ext uri="{FF2B5EF4-FFF2-40B4-BE49-F238E27FC236}">
                <a16:creationId xmlns:a16="http://schemas.microsoft.com/office/drawing/2014/main" id="{E66787BF-E0F0-7E13-9422-1A293F7584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844216-C96B-511B-DA31-120068E775CC}"/>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59823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5E281-1DA6-E69C-63FA-49F06F6E4D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C6827C8-DDC4-27E9-C61C-FAFC740DAB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155B64-7790-5A8B-7052-1DA3EC9B5511}"/>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5" name="Footer Placeholder 4">
            <a:extLst>
              <a:ext uri="{FF2B5EF4-FFF2-40B4-BE49-F238E27FC236}">
                <a16:creationId xmlns:a16="http://schemas.microsoft.com/office/drawing/2014/main" id="{C4FA0D2C-31AF-9BC0-262D-FECF2BFE6F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3D587E-99CB-2FD0-403E-45AA4BF44035}"/>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27088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A5CB4-B945-F008-074D-6BDAABD934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023E165-A748-1F03-2F6C-624FD3DD939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3EE4EF-B775-D281-E867-E0102FE55134}"/>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5" name="Footer Placeholder 4">
            <a:extLst>
              <a:ext uri="{FF2B5EF4-FFF2-40B4-BE49-F238E27FC236}">
                <a16:creationId xmlns:a16="http://schemas.microsoft.com/office/drawing/2014/main" id="{7FFF1069-AEEE-A509-4A67-CD7B6BD571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351477-1B92-D4BE-CFEC-6F946EE10405}"/>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446871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E1020-89A4-2170-D641-1F751010BD8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3A023A-D9DB-BC57-D440-D5AEC7D3D6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62FBC09-F26B-210E-CD86-8BDA1C3709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445F129-7A6B-04AD-8047-E71BBC13AA9A}"/>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6" name="Footer Placeholder 5">
            <a:extLst>
              <a:ext uri="{FF2B5EF4-FFF2-40B4-BE49-F238E27FC236}">
                <a16:creationId xmlns:a16="http://schemas.microsoft.com/office/drawing/2014/main" id="{FFEA7ED0-EDDF-D2A3-1021-DDAF7E641F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D731C6-32E4-010A-33E8-9F23A25AB8BA}"/>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335563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F9F4B-6863-AC67-784A-BBC393727EA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E6BA42E-C097-F363-18BB-4374172E08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943136-156F-DE8E-FE6A-8689DF7C99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CFC6A57-D94D-C3CC-847F-A18915A88A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91ADFC-EA02-4F47-17F0-6DB048F84A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6E8FEDF-7A48-1761-E91C-894B14C0B5F5}"/>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8" name="Footer Placeholder 7">
            <a:extLst>
              <a:ext uri="{FF2B5EF4-FFF2-40B4-BE49-F238E27FC236}">
                <a16:creationId xmlns:a16="http://schemas.microsoft.com/office/drawing/2014/main" id="{F5978A9C-ABA9-CA58-D183-EB1424C88B9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2C63651-FAF6-ADA3-6030-006161C87401}"/>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200377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A6122-DD5D-1968-6423-03B3DADACB4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C598260-E858-3471-4596-031AB6F41E6C}"/>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4" name="Footer Placeholder 3">
            <a:extLst>
              <a:ext uri="{FF2B5EF4-FFF2-40B4-BE49-F238E27FC236}">
                <a16:creationId xmlns:a16="http://schemas.microsoft.com/office/drawing/2014/main" id="{C773C4BB-AD09-CC54-93F8-62C1C2A8C20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543BABA-8E61-FFDE-F936-9D96C51DB072}"/>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182529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79BD80-5A82-DA0C-B4DC-5664E9E65B78}"/>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3" name="Footer Placeholder 2">
            <a:extLst>
              <a:ext uri="{FF2B5EF4-FFF2-40B4-BE49-F238E27FC236}">
                <a16:creationId xmlns:a16="http://schemas.microsoft.com/office/drawing/2014/main" id="{E5CC7D23-28D8-1CED-F119-F978289450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46B0A0-9DE7-9D39-F878-10D6C9DAC2A7}"/>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3331865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EF835-C4C6-4ADB-032D-2B0B0A7412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8EEEA07-D26C-A4B5-ACC6-7FF1129555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C70AC1-E740-BB9B-7DC6-DC1024B3FD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249D9D-DF7D-2694-50C5-0D3DC32897F8}"/>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6" name="Footer Placeholder 5">
            <a:extLst>
              <a:ext uri="{FF2B5EF4-FFF2-40B4-BE49-F238E27FC236}">
                <a16:creationId xmlns:a16="http://schemas.microsoft.com/office/drawing/2014/main" id="{3FCD3D86-AB92-F171-9F5C-EA074308CB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7CE281-BCA0-105A-2381-2316E82A4E5A}"/>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3033279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AD783-5FEE-449E-5231-CFF953423F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12137D4-AEE4-9702-1090-FC60469AC9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C5D9307-0D62-9F2F-9FD4-5C9D4D910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28BC9B-3002-DFF1-06C1-C17F4FF66A33}"/>
              </a:ext>
            </a:extLst>
          </p:cNvPr>
          <p:cNvSpPr>
            <a:spLocks noGrp="1"/>
          </p:cNvSpPr>
          <p:nvPr>
            <p:ph type="dt" sz="half" idx="10"/>
          </p:nvPr>
        </p:nvSpPr>
        <p:spPr/>
        <p:txBody>
          <a:bodyPr/>
          <a:lstStyle/>
          <a:p>
            <a:fld id="{E02C25CA-9505-4890-99D9-8053132269AD}" type="datetimeFigureOut">
              <a:rPr lang="en-GB" smtClean="0"/>
              <a:t>05/01/2026</a:t>
            </a:fld>
            <a:endParaRPr lang="en-GB"/>
          </a:p>
        </p:txBody>
      </p:sp>
      <p:sp>
        <p:nvSpPr>
          <p:cNvPr id="6" name="Footer Placeholder 5">
            <a:extLst>
              <a:ext uri="{FF2B5EF4-FFF2-40B4-BE49-F238E27FC236}">
                <a16:creationId xmlns:a16="http://schemas.microsoft.com/office/drawing/2014/main" id="{7DDE5770-6F55-98EA-31B5-0AEE4D5718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9DB0F2-C575-C755-0BBF-FC8774635369}"/>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91883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2256AA-BF9E-7474-0671-77043F70E8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306142-7050-AA4C-1E77-BED38F8A04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2E6D95-ACE9-66E0-0765-E50D377573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02C25CA-9505-4890-99D9-8053132269AD}" type="datetimeFigureOut">
              <a:rPr lang="en-GB" smtClean="0"/>
              <a:t>05/01/2026</a:t>
            </a:fld>
            <a:endParaRPr lang="en-GB"/>
          </a:p>
        </p:txBody>
      </p:sp>
      <p:sp>
        <p:nvSpPr>
          <p:cNvPr id="5" name="Footer Placeholder 4">
            <a:extLst>
              <a:ext uri="{FF2B5EF4-FFF2-40B4-BE49-F238E27FC236}">
                <a16:creationId xmlns:a16="http://schemas.microsoft.com/office/drawing/2014/main" id="{8B8C53C2-F97F-4DE4-86E8-376C41B115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F7450EF-B65D-200E-E689-4FF012DD2A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A7E22F-EC14-4666-9865-34CD071CE247}" type="slidenum">
              <a:rPr lang="en-GB" smtClean="0"/>
              <a:t>‹#›</a:t>
            </a:fld>
            <a:endParaRPr lang="en-GB"/>
          </a:p>
        </p:txBody>
      </p:sp>
    </p:spTree>
    <p:extLst>
      <p:ext uri="{BB962C8B-B14F-4D97-AF65-F5344CB8AC3E}">
        <p14:creationId xmlns:p14="http://schemas.microsoft.com/office/powerpoint/2010/main" val="1159233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09188" y="1848159"/>
            <a:ext cx="2503999" cy="2154436"/>
          </a:xfrm>
          <a:prstGeom prst="rect">
            <a:avLst/>
          </a:prstGeom>
          <a:solidFill>
            <a:schemeClr val="bg1"/>
          </a:solidFill>
        </p:spPr>
        <p:txBody>
          <a:bodyPr wrap="square" lIns="91440" tIns="45720" rIns="91440" bIns="45720" anchor="t">
            <a:spAutoFit/>
          </a:bodyPr>
          <a:lstStyle/>
          <a:p>
            <a:pPr algn="ctr"/>
            <a:r>
              <a:rPr lang="en-US" sz="2400" dirty="0">
                <a:ln w="18415" cmpd="sng">
                  <a:solidFill>
                    <a:schemeClr val="tx1"/>
                  </a:solidFill>
                  <a:prstDash val="solid"/>
                </a:ln>
                <a:latin typeface="Segoe UI"/>
                <a:cs typeface="Segoe UI"/>
              </a:rPr>
              <a:t>Spring Term  2026</a:t>
            </a:r>
            <a:endParaRPr lang="en-US" sz="2400" dirty="0">
              <a:ln w="18415" cmpd="sng">
                <a:solidFill>
                  <a:prstClr val="black"/>
                </a:solidFill>
                <a:prstDash val="solid"/>
              </a:ln>
              <a:latin typeface="Segoe UI"/>
              <a:cs typeface="Segoe UI"/>
            </a:endParaRPr>
          </a:p>
          <a:p>
            <a:pPr algn="ctr"/>
            <a:endParaRPr lang="en-US" sz="2400" dirty="0">
              <a:ln w="18415" cmpd="sng">
                <a:solidFill>
                  <a:prstClr val="black"/>
                </a:solidFill>
                <a:prstDash val="solid"/>
              </a:ln>
              <a:latin typeface="Segoe UI" panose="020B0502040204020203" pitchFamily="34" charset="0"/>
              <a:cs typeface="Segoe UI" panose="020B0502040204020203" pitchFamily="34" charset="0"/>
            </a:endParaRPr>
          </a:p>
          <a:p>
            <a:pPr algn="ctr"/>
            <a:r>
              <a:rPr lang="en-US" sz="2400" dirty="0">
                <a:ln w="18415" cmpd="sng">
                  <a:solidFill>
                    <a:schemeClr val="tx1"/>
                  </a:solidFill>
                  <a:prstDash val="solid"/>
                </a:ln>
                <a:latin typeface="Segoe UI"/>
                <a:cs typeface="Segoe UI"/>
              </a:rPr>
              <a:t>Year Two</a:t>
            </a:r>
            <a:endParaRPr lang="en-US" sz="2400" dirty="0">
              <a:ln w="18415" cmpd="sng">
                <a:solidFill>
                  <a:prstClr val="black"/>
                </a:solidFill>
                <a:prstDash val="solid"/>
              </a:ln>
              <a:latin typeface="Segoe UI"/>
              <a:cs typeface="Segoe UI"/>
            </a:endParaRPr>
          </a:p>
          <a:p>
            <a:pPr algn="ctr"/>
            <a:endParaRPr lang="en-US" sz="2000" dirty="0">
              <a:ln w="18415" cmpd="sng">
                <a:solidFill>
                  <a:schemeClr val="tx1"/>
                </a:solidFill>
                <a:prstDash val="solid"/>
              </a:ln>
              <a:effectLst>
                <a:outerShdw blurRad="63500" dir="3600000" algn="tl" rotWithShape="0">
                  <a:srgbClr val="000000">
                    <a:alpha val="70000"/>
                  </a:srgbClr>
                </a:outerShdw>
              </a:effectLst>
              <a:latin typeface="Letter-join Plus 40" panose="02000505000000020003" pitchFamily="50" charset="0"/>
            </a:endParaRPr>
          </a:p>
          <a:p>
            <a:pPr algn="ctr"/>
            <a:endParaRPr lang="en-US" dirty="0">
              <a:ln w="18415" cmpd="sng">
                <a:solidFill>
                  <a:schemeClr val="tx1"/>
                </a:solidFill>
                <a:prstDash val="solid"/>
              </a:ln>
              <a:effectLst>
                <a:outerShdw blurRad="63500" dir="3600000" algn="tl" rotWithShape="0">
                  <a:srgbClr val="000000">
                    <a:alpha val="70000"/>
                  </a:srgbClr>
                </a:outerShdw>
              </a:effectLst>
              <a:latin typeface="Letter-join Plus 40" panose="02000505000000020003" pitchFamily="50" charset="0"/>
            </a:endParaRPr>
          </a:p>
        </p:txBody>
      </p:sp>
      <p:sp>
        <p:nvSpPr>
          <p:cNvPr id="6" name="TextBox 5"/>
          <p:cNvSpPr txBox="1"/>
          <p:nvPr/>
        </p:nvSpPr>
        <p:spPr>
          <a:xfrm>
            <a:off x="307177" y="252592"/>
            <a:ext cx="3701393" cy="1631216"/>
          </a:xfrm>
          <a:prstGeom prst="rect">
            <a:avLst/>
          </a:prstGeom>
          <a:noFill/>
          <a:ln w="19050">
            <a:solidFill>
              <a:schemeClr val="tx1"/>
            </a:solidFill>
          </a:ln>
        </p:spPr>
        <p:txBody>
          <a:bodyPr wrap="square" lIns="91440" tIns="45720" rIns="91440" bIns="45720" rtlCol="0" anchor="t">
            <a:spAutoFit/>
          </a:bodyPr>
          <a:lstStyle/>
          <a:p>
            <a:r>
              <a:rPr lang="en-GB" sz="1600" b="1" dirty="0">
                <a:latin typeface="Twinkl" pitchFamily="50" charset="0"/>
                <a:cs typeface="Segoe UI"/>
              </a:rPr>
              <a:t>As writers we will be...</a:t>
            </a:r>
          </a:p>
          <a:p>
            <a:r>
              <a:rPr lang="en-GB" sz="1050" dirty="0">
                <a:latin typeface="Twinkl" pitchFamily="50" charset="0"/>
                <a:cs typeface="Segoe UI"/>
              </a:rPr>
              <a:t>This term will be continuing to develop our phonological awareness and applying our skills across a range genres. We will learn about the features of a narrative and use this knowledge to write our own losing tales. We will be looking at ‘Diamante Poems’ and using our exciting adjectives to help us to complete this. We will be looking at Letters and understanding what features  we will need to include to complete our own letters at the end of the unit. </a:t>
            </a:r>
            <a:endParaRPr lang="en-GB" sz="1600" b="1" dirty="0">
              <a:latin typeface="Twinkl" pitchFamily="50" charset="0"/>
              <a:cs typeface="Segoe UI"/>
            </a:endParaRPr>
          </a:p>
        </p:txBody>
      </p:sp>
      <p:sp>
        <p:nvSpPr>
          <p:cNvPr id="7" name="TextBox 6"/>
          <p:cNvSpPr txBox="1"/>
          <p:nvPr/>
        </p:nvSpPr>
        <p:spPr>
          <a:xfrm>
            <a:off x="300075" y="3025986"/>
            <a:ext cx="4139040" cy="2277547"/>
          </a:xfrm>
          <a:prstGeom prst="rect">
            <a:avLst/>
          </a:prstGeom>
          <a:noFill/>
          <a:ln w="19050">
            <a:solidFill>
              <a:schemeClr val="tx1"/>
            </a:solidFill>
          </a:ln>
        </p:spPr>
        <p:txBody>
          <a:bodyPr wrap="square" lIns="91440" tIns="45720" rIns="91440" bIns="45720" rtlCol="0" anchor="t">
            <a:spAutoFit/>
          </a:bodyPr>
          <a:lstStyle/>
          <a:p>
            <a:r>
              <a:rPr lang="en-GB" sz="1600" b="1" dirty="0">
                <a:latin typeface="Segoe UI"/>
                <a:cs typeface="Segoe UI"/>
              </a:rPr>
              <a:t>As mathematicians we will be… </a:t>
            </a:r>
            <a:r>
              <a:rPr lang="en-GB" sz="1050" dirty="0">
                <a:latin typeface="Twinkl" pitchFamily="50" charset="0"/>
                <a:cs typeface="Segoe UI"/>
              </a:rPr>
              <a:t>learning about money, coins and notes. We will be counting money, finding the total and being able to say how much we have in pounds and pence. Children will also be looking at comparing money and finding change. We will also Develop and build our knowledge of multiplication and division.  In small steps the children will make connections between repeated addition and multiplication by recognising equal groups. They will also be introduced to the multiplication symbol.  The children will focus on the 2x, 5x, and 10x tables. Towards the end of term, we will be looking at measurement. Comparing lengths and heights and applying the four operations with length and height. </a:t>
            </a:r>
          </a:p>
          <a:p>
            <a:endParaRPr lang="en-GB" sz="1050" dirty="0">
              <a:latin typeface="Twinkl" pitchFamily="50" charset="0"/>
              <a:cs typeface="Segoe UI"/>
            </a:endParaRPr>
          </a:p>
        </p:txBody>
      </p:sp>
      <p:sp>
        <p:nvSpPr>
          <p:cNvPr id="8" name="TextBox 7"/>
          <p:cNvSpPr txBox="1"/>
          <p:nvPr/>
        </p:nvSpPr>
        <p:spPr>
          <a:xfrm>
            <a:off x="336479" y="5447582"/>
            <a:ext cx="3642787" cy="1146468"/>
          </a:xfrm>
          <a:prstGeom prst="rect">
            <a:avLst/>
          </a:prstGeom>
          <a:noFill/>
          <a:ln w="19050">
            <a:solidFill>
              <a:schemeClr val="tx1"/>
            </a:solidFill>
          </a:ln>
        </p:spPr>
        <p:txBody>
          <a:bodyPr wrap="square" lIns="91440" tIns="45720" rIns="91440" bIns="45720" rtlCol="0" anchor="t">
            <a:spAutoFit/>
          </a:bodyPr>
          <a:lstStyle/>
          <a:p>
            <a:r>
              <a:rPr lang="en-GB" sz="1600" b="1" dirty="0">
                <a:latin typeface="Segoe UI"/>
                <a:cs typeface="Segoe UI"/>
              </a:rPr>
              <a:t>As designers we will be</a:t>
            </a:r>
            <a:r>
              <a:rPr lang="en-GB" sz="1050" b="1" dirty="0">
                <a:latin typeface="Twinkl" pitchFamily="50" charset="0"/>
                <a:cs typeface="Segoe UI"/>
              </a:rPr>
              <a:t>… </a:t>
            </a:r>
            <a:r>
              <a:rPr lang="en-GB" sz="1050" i="0" dirty="0">
                <a:effectLst/>
                <a:latin typeface="Twinkl" pitchFamily="50" charset="0"/>
                <a:ea typeface="Roboto" panose="02000000000000000000" pitchFamily="2" charset="0"/>
                <a:cs typeface="Times New Roman" panose="02020603050405020304" pitchFamily="18" charset="0"/>
              </a:rPr>
              <a:t>engineering project to design a buggy that rolls straight and smoothly. Looking at different wheels and axels, how wheels move, how they were invented and why they are an </a:t>
            </a:r>
            <a:r>
              <a:rPr lang="en-GB" sz="1050" i="0">
                <a:effectLst/>
                <a:latin typeface="Twinkl" pitchFamily="50" charset="0"/>
                <a:ea typeface="Roboto" panose="02000000000000000000" pitchFamily="2" charset="0"/>
                <a:cs typeface="Times New Roman" panose="02020603050405020304" pitchFamily="18" charset="0"/>
              </a:rPr>
              <a:t>important invention. </a:t>
            </a:r>
            <a:endParaRPr lang="en-GB" sz="1050" i="0" dirty="0">
              <a:effectLst/>
              <a:latin typeface="Twinkl" pitchFamily="50" charset="0"/>
              <a:ea typeface="Roboto" panose="02000000000000000000" pitchFamily="2" charset="0"/>
              <a:cs typeface="United Curriculum" panose="020B0604020202020204" charset="0"/>
            </a:endParaRPr>
          </a:p>
          <a:p>
            <a:r>
              <a:rPr lang="en-GB" sz="1050" b="1" dirty="0">
                <a:latin typeface="Twinkl" pitchFamily="50" charset="0"/>
                <a:cs typeface="Segoe UI"/>
              </a:rPr>
              <a:t> </a:t>
            </a:r>
          </a:p>
        </p:txBody>
      </p:sp>
      <p:sp>
        <p:nvSpPr>
          <p:cNvPr id="9" name="TextBox 8"/>
          <p:cNvSpPr txBox="1"/>
          <p:nvPr/>
        </p:nvSpPr>
        <p:spPr>
          <a:xfrm>
            <a:off x="7736238" y="76789"/>
            <a:ext cx="4256315" cy="977191"/>
          </a:xfrm>
          <a:prstGeom prst="rect">
            <a:avLst/>
          </a:prstGeom>
          <a:noFill/>
          <a:ln w="19050">
            <a:solidFill>
              <a:schemeClr val="tx1"/>
            </a:solidFill>
          </a:ln>
        </p:spPr>
        <p:txBody>
          <a:bodyPr wrap="square" lIns="91440" tIns="45720" rIns="91440" bIns="45720" rtlCol="0" anchor="t">
            <a:spAutoFit/>
          </a:bodyPr>
          <a:lstStyle/>
          <a:p>
            <a:r>
              <a:rPr lang="en-GB" sz="1600" b="1" dirty="0">
                <a:latin typeface="Twinkl" pitchFamily="50" charset="0"/>
                <a:cs typeface="Segoe UI"/>
              </a:rPr>
              <a:t>In PSHE we will be… </a:t>
            </a:r>
            <a:r>
              <a:rPr lang="en-GB" sz="1050" dirty="0">
                <a:latin typeface="Twinkl" pitchFamily="50" charset="0"/>
                <a:cs typeface="Segoe UI" panose="020B0502040204020203" pitchFamily="34" charset="0"/>
              </a:rPr>
              <a:t>We will be setting realistic goals and how we can achieve them.  We will discuss perseverance when we find things difficult as well as recognising out strengths as a learner. </a:t>
            </a:r>
            <a:endParaRPr lang="en-GB" sz="1050" dirty="0">
              <a:latin typeface="Twinkl" pitchFamily="50" charset="0"/>
              <a:ea typeface="+mn-lt"/>
              <a:cs typeface="Segoe UI" panose="020B0502040204020203" pitchFamily="34" charset="0"/>
            </a:endParaRPr>
          </a:p>
          <a:p>
            <a:endParaRPr lang="en-GB" sz="1000" dirty="0">
              <a:latin typeface="Segoe UI"/>
              <a:cs typeface="Segoe UI"/>
            </a:endParaRPr>
          </a:p>
        </p:txBody>
      </p:sp>
      <p:sp>
        <p:nvSpPr>
          <p:cNvPr id="12" name="TextBox 11"/>
          <p:cNvSpPr txBox="1"/>
          <p:nvPr/>
        </p:nvSpPr>
        <p:spPr>
          <a:xfrm>
            <a:off x="307177" y="1866274"/>
            <a:ext cx="4558740" cy="1015663"/>
          </a:xfrm>
          <a:prstGeom prst="rect">
            <a:avLst/>
          </a:prstGeom>
          <a:noFill/>
          <a:ln w="19050">
            <a:solidFill>
              <a:schemeClr val="tx1"/>
            </a:solidFill>
          </a:ln>
        </p:spPr>
        <p:txBody>
          <a:bodyPr wrap="square" lIns="91440" tIns="45720" rIns="91440" bIns="45720" rtlCol="0" anchor="t">
            <a:spAutoFit/>
          </a:bodyPr>
          <a:lstStyle/>
          <a:p>
            <a:pPr marL="0">
              <a:lnSpc>
                <a:spcPct val="100000"/>
              </a:lnSpc>
              <a:spcAft>
                <a:spcPts val="600"/>
              </a:spcAft>
            </a:pPr>
            <a:r>
              <a:rPr lang="en-GB" sz="1600" b="1" dirty="0">
                <a:latin typeface="Twinkl" pitchFamily="50" charset="0"/>
                <a:cs typeface="Segoe UI"/>
              </a:rPr>
              <a:t>As religious explorers we will be</a:t>
            </a:r>
            <a:r>
              <a:rPr lang="en-GB" sz="1000" b="1" dirty="0">
                <a:latin typeface="Twinkl" pitchFamily="50" charset="0"/>
                <a:cs typeface="Segoe UI"/>
              </a:rPr>
              <a:t>…</a:t>
            </a:r>
            <a:r>
              <a:rPr lang="en-GB" sz="1050" b="1" dirty="0">
                <a:latin typeface="Twinkl" pitchFamily="50" charset="0"/>
                <a:cs typeface="Segoe UI"/>
              </a:rPr>
              <a:t> </a:t>
            </a:r>
            <a:r>
              <a:rPr lang="en-GB" sz="1050" dirty="0">
                <a:latin typeface="Twinkl" pitchFamily="50" charset="0"/>
                <a:cs typeface="Segoe UI"/>
              </a:rPr>
              <a:t>looking at Bible stories and understanding what they tell us about God. Children will become aware of the importance of Jesus in Christian belief through stories about him and what can be learnt from the stories Jesus told (parables).  </a:t>
            </a:r>
            <a:endParaRPr lang="en-GB" sz="1050" i="0" dirty="0">
              <a:effectLst/>
              <a:latin typeface="Twinkl" pitchFamily="50" charset="0"/>
              <a:ea typeface="Roboto" panose="02000000000000000000" pitchFamily="2" charset="0"/>
              <a:cs typeface="Times New Roman" panose="02020603050405020304" pitchFamily="18" charset="0"/>
            </a:endParaRPr>
          </a:p>
        </p:txBody>
      </p:sp>
      <p:pic>
        <p:nvPicPr>
          <p:cNvPr id="16" name="Picture 15">
            <a:extLst>
              <a:ext uri="{FF2B5EF4-FFF2-40B4-BE49-F238E27FC236}">
                <a16:creationId xmlns:a16="http://schemas.microsoft.com/office/drawing/2014/main" id="{1C359C10-9D53-45AE-B792-B8680C375CE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63737" y="3451138"/>
            <a:ext cx="2064525" cy="1797965"/>
          </a:xfrm>
          <a:prstGeom prst="rect">
            <a:avLst/>
          </a:prstGeom>
          <a:noFill/>
          <a:ln>
            <a:noFill/>
          </a:ln>
        </p:spPr>
      </p:pic>
      <p:sp>
        <p:nvSpPr>
          <p:cNvPr id="15" name="TextBox 14">
            <a:extLst>
              <a:ext uri="{FF2B5EF4-FFF2-40B4-BE49-F238E27FC236}">
                <a16:creationId xmlns:a16="http://schemas.microsoft.com/office/drawing/2014/main" id="{2FE22DF5-06DE-4019-8EBF-56362A85526C}"/>
              </a:ext>
            </a:extLst>
          </p:cNvPr>
          <p:cNvSpPr txBox="1"/>
          <p:nvPr/>
        </p:nvSpPr>
        <p:spPr>
          <a:xfrm>
            <a:off x="4162523" y="200176"/>
            <a:ext cx="3179131" cy="1061829"/>
          </a:xfrm>
          <a:prstGeom prst="rect">
            <a:avLst/>
          </a:prstGeom>
          <a:noFill/>
          <a:ln w="19050">
            <a:solidFill>
              <a:schemeClr val="tx1"/>
            </a:solidFill>
          </a:ln>
        </p:spPr>
        <p:txBody>
          <a:bodyPr wrap="square" lIns="91440" tIns="45720" rIns="91440" bIns="45720" rtlCol="0" anchor="t">
            <a:spAutoFit/>
          </a:bodyPr>
          <a:lstStyle/>
          <a:p>
            <a:r>
              <a:rPr lang="en-GB" sz="1050" b="1" dirty="0">
                <a:latin typeface="Twinkl" pitchFamily="50" charset="0"/>
                <a:cs typeface="Segoe UI"/>
              </a:rPr>
              <a:t>As athletes we will be…</a:t>
            </a:r>
          </a:p>
          <a:p>
            <a:r>
              <a:rPr lang="en-GB" sz="1050" dirty="0">
                <a:latin typeface="Twinkl" pitchFamily="50" charset="0"/>
                <a:cs typeface="Segoe UI"/>
              </a:rPr>
              <a:t>In PE the children will be completing personal challenges, gymnastics- spinning, turning and twisting. We will be creating a Dance linked to the Fire of London and learning the skills needed for net and wall games. </a:t>
            </a:r>
          </a:p>
        </p:txBody>
      </p:sp>
      <p:sp>
        <p:nvSpPr>
          <p:cNvPr id="13" name="TextBox 12">
            <a:extLst>
              <a:ext uri="{FF2B5EF4-FFF2-40B4-BE49-F238E27FC236}">
                <a16:creationId xmlns:a16="http://schemas.microsoft.com/office/drawing/2014/main" id="{0D400DAD-984B-4BB1-82D7-28B7F63A415A}"/>
              </a:ext>
            </a:extLst>
          </p:cNvPr>
          <p:cNvSpPr txBox="1"/>
          <p:nvPr/>
        </p:nvSpPr>
        <p:spPr>
          <a:xfrm>
            <a:off x="4356072" y="5447582"/>
            <a:ext cx="3179131" cy="954107"/>
          </a:xfrm>
          <a:prstGeom prst="rect">
            <a:avLst/>
          </a:prstGeom>
          <a:noFill/>
          <a:ln w="19050">
            <a:solidFill>
              <a:schemeClr val="tx1"/>
            </a:solidFill>
          </a:ln>
        </p:spPr>
        <p:txBody>
          <a:bodyPr wrap="square" lIns="91440" tIns="45720" rIns="91440" bIns="45720" rtlCol="0" anchor="t">
            <a:spAutoFit/>
          </a:bodyPr>
          <a:lstStyle/>
          <a:p>
            <a:r>
              <a:rPr lang="en-GB" sz="1600" b="1" dirty="0">
                <a:latin typeface="Twinkl" pitchFamily="50" charset="0"/>
                <a:cs typeface="Segoe UI"/>
              </a:rPr>
              <a:t>As musicians we will be…</a:t>
            </a:r>
          </a:p>
          <a:p>
            <a:r>
              <a:rPr lang="en-GB" sz="1000" dirty="0">
                <a:latin typeface="Twinkl" pitchFamily="50" charset="0"/>
                <a:cs typeface="Segoe UI" panose="020B0502040204020203" pitchFamily="34" charset="0"/>
              </a:rPr>
              <a:t>learning to create music linked to the Great Fire of London. We are learning to use graphic symbols to keep a record of compositions.</a:t>
            </a:r>
          </a:p>
          <a:p>
            <a:endParaRPr lang="en-GB" sz="1000" dirty="0">
              <a:latin typeface="Segoe UI" panose="020B0502040204020203" pitchFamily="34" charset="0"/>
              <a:cs typeface="Segoe UI" panose="020B0502040204020203" pitchFamily="34" charset="0"/>
            </a:endParaRPr>
          </a:p>
        </p:txBody>
      </p:sp>
      <p:sp>
        <p:nvSpPr>
          <p:cNvPr id="2" name="TextBox 1">
            <a:extLst>
              <a:ext uri="{FF2B5EF4-FFF2-40B4-BE49-F238E27FC236}">
                <a16:creationId xmlns:a16="http://schemas.microsoft.com/office/drawing/2014/main" id="{B9A7552A-520E-4740-AD15-BAD5FEE8547B}"/>
              </a:ext>
            </a:extLst>
          </p:cNvPr>
          <p:cNvSpPr txBox="1"/>
          <p:nvPr/>
        </p:nvSpPr>
        <p:spPr>
          <a:xfrm>
            <a:off x="7736238" y="2858151"/>
            <a:ext cx="4392819" cy="1785104"/>
          </a:xfrm>
          <a:prstGeom prst="rect">
            <a:avLst/>
          </a:prstGeom>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r>
              <a:rPr lang="en-GB" b="1" dirty="0">
                <a:latin typeface="Twinkl" pitchFamily="50" charset="0"/>
                <a:cs typeface="Segoe UI"/>
              </a:rPr>
              <a:t>As Geographers we will be</a:t>
            </a:r>
            <a:r>
              <a:rPr lang="en-GB" sz="1050" b="1" dirty="0">
                <a:latin typeface="Twinkl" pitchFamily="50" charset="0"/>
                <a:cs typeface="Segoe UI"/>
              </a:rPr>
              <a:t>… </a:t>
            </a:r>
            <a:r>
              <a:rPr lang="en-GB" sz="1050" i="0" dirty="0">
                <a:solidFill>
                  <a:schemeClr val="tx1"/>
                </a:solidFill>
                <a:effectLst/>
                <a:latin typeface="Twinkl" pitchFamily="50" charset="0"/>
                <a:ea typeface="Roboto" panose="02000000000000000000" pitchFamily="2" charset="0"/>
                <a:cs typeface="Segoe UI" panose="020B0502040204020203" pitchFamily="34" charset="0"/>
              </a:rPr>
              <a:t>looking at the difference between weather and climate. Leading into hot and cold climates, where we will learn about the features of deserts. </a:t>
            </a:r>
            <a:r>
              <a:rPr lang="en-GB" sz="1050" dirty="0">
                <a:solidFill>
                  <a:schemeClr val="tx1"/>
                </a:solidFill>
                <a:latin typeface="Twinkl" pitchFamily="50" charset="0"/>
                <a:ea typeface="Roboto" panose="02000000000000000000" pitchFamily="2" charset="0"/>
                <a:cs typeface="Segoe UI" panose="020B0502040204020203" pitchFamily="34" charset="0"/>
              </a:rPr>
              <a:t>We will look in more detail at what makes a hot or cold desert. We will also name and find deserts on all seven continents. </a:t>
            </a:r>
          </a:p>
          <a:p>
            <a:endParaRPr lang="en-GB" sz="1050" i="0" dirty="0">
              <a:solidFill>
                <a:schemeClr val="tx1"/>
              </a:solidFill>
              <a:effectLst/>
              <a:latin typeface="Twinkl" pitchFamily="50" charset="0"/>
              <a:ea typeface="Roboto" panose="02000000000000000000" pitchFamily="2" charset="0"/>
              <a:cs typeface="Segoe UI" panose="020B0502040204020203" pitchFamily="34" charset="0"/>
            </a:endParaRPr>
          </a:p>
          <a:p>
            <a:r>
              <a:rPr kumimoji="0" lang="en-GB" b="1" i="0" u="none" strike="noStrike" kern="1200" cap="none" spc="0" normalizeH="0" baseline="0" noProof="0" dirty="0">
                <a:ln>
                  <a:noFill/>
                </a:ln>
                <a:solidFill>
                  <a:srgbClr val="000000"/>
                </a:solidFill>
                <a:effectLst/>
                <a:uLnTx/>
                <a:uFillTx/>
                <a:latin typeface="Twinkl" pitchFamily="50" charset="0"/>
                <a:ea typeface="Roboto" panose="02000000000000000000" pitchFamily="2" charset="0"/>
                <a:cs typeface="Times New Roman" panose="02020603050405020304" pitchFamily="18" charset="0"/>
              </a:rPr>
              <a:t>As Historians we will be</a:t>
            </a:r>
            <a:r>
              <a:rPr kumimoji="0" lang="en-GB" sz="1050" b="0" i="0" u="none" strike="noStrike" kern="1200" cap="none" spc="0" normalizeH="0" baseline="0" noProof="0" dirty="0">
                <a:ln>
                  <a:noFill/>
                </a:ln>
                <a:solidFill>
                  <a:srgbClr val="000000"/>
                </a:solidFill>
                <a:effectLst/>
                <a:uLnTx/>
                <a:uFillTx/>
                <a:latin typeface="Twinkl" pitchFamily="50" charset="0"/>
                <a:ea typeface="Roboto" panose="02000000000000000000" pitchFamily="2" charset="0"/>
                <a:cs typeface="Times New Roman" panose="02020603050405020304" pitchFamily="18" charset="0"/>
              </a:rPr>
              <a:t>…look at l</a:t>
            </a:r>
            <a:r>
              <a:rPr lang="en-GB" sz="1050" i="0" dirty="0" err="1">
                <a:solidFill>
                  <a:schemeClr val="tx1"/>
                </a:solidFill>
                <a:effectLst/>
                <a:latin typeface="Twinkl" pitchFamily="50" charset="0"/>
                <a:ea typeface="Roboto" panose="02000000000000000000" pitchFamily="2" charset="0"/>
                <a:cs typeface="Calibri" panose="020F0502020204030204" pitchFamily="34" charset="0"/>
              </a:rPr>
              <a:t>ife</a:t>
            </a:r>
            <a:r>
              <a:rPr lang="en-GB" sz="1050" i="0" dirty="0">
                <a:solidFill>
                  <a:schemeClr val="tx1"/>
                </a:solidFill>
                <a:effectLst/>
                <a:latin typeface="Twinkl" pitchFamily="50" charset="0"/>
                <a:ea typeface="Roboto" panose="02000000000000000000" pitchFamily="2" charset="0"/>
                <a:cs typeface="Calibri" panose="020F0502020204030204" pitchFamily="34" charset="0"/>
              </a:rPr>
              <a:t> in London 1660s, and the causes and effects of the Great Fire of London.</a:t>
            </a:r>
            <a:endParaRPr lang="en-GB" sz="1050" i="0" dirty="0">
              <a:solidFill>
                <a:schemeClr val="tx1"/>
              </a:solidFill>
              <a:effectLst/>
              <a:latin typeface="Twinkl" pitchFamily="50" charset="0"/>
              <a:ea typeface="Roboto" panose="02000000000000000000" pitchFamily="2" charset="0"/>
              <a:cs typeface="Times New Roman" panose="02020603050405020304" pitchFamily="18" charset="0"/>
            </a:endParaRPr>
          </a:p>
          <a:p>
            <a:endParaRPr kumimoji="0" lang="en-GB" sz="11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p:txBody>
      </p:sp>
      <p:sp>
        <p:nvSpPr>
          <p:cNvPr id="3" name="TextBox 2">
            <a:extLst>
              <a:ext uri="{FF2B5EF4-FFF2-40B4-BE49-F238E27FC236}">
                <a16:creationId xmlns:a16="http://schemas.microsoft.com/office/drawing/2014/main" id="{2F4D066F-A524-207F-0FA4-E5652FC4F955}"/>
              </a:ext>
            </a:extLst>
          </p:cNvPr>
          <p:cNvSpPr txBox="1"/>
          <p:nvPr/>
        </p:nvSpPr>
        <p:spPr>
          <a:xfrm>
            <a:off x="7683260" y="1111632"/>
            <a:ext cx="4416736" cy="1631216"/>
          </a:xfrm>
          <a:prstGeom prst="rect">
            <a:avLst/>
          </a:prstGeom>
          <a:noFill/>
          <a:ln w="19050">
            <a:solidFill>
              <a:schemeClr val="tx1"/>
            </a:solidFill>
          </a:ln>
        </p:spPr>
        <p:txBody>
          <a:bodyPr wrap="square" lIns="91440" tIns="45720" rIns="91440" bIns="45720" rtlCol="0" anchor="t">
            <a:spAutoFit/>
          </a:bodyPr>
          <a:lstStyle/>
          <a:p>
            <a:r>
              <a:rPr lang="en-GB" sz="1600" b="1" dirty="0">
                <a:latin typeface="Twinkl" pitchFamily="50" charset="0"/>
                <a:cs typeface="Segoe UI"/>
              </a:rPr>
              <a:t>As scientists we will be…</a:t>
            </a:r>
          </a:p>
          <a:p>
            <a:r>
              <a:rPr lang="en-GB" sz="1050" dirty="0">
                <a:latin typeface="Twinkl" pitchFamily="50" charset="0"/>
                <a:cs typeface="Segoe UI" panose="020B0502040204020203" pitchFamily="34" charset="0"/>
              </a:rPr>
              <a:t>Learning about the uses of everyday materials. Children will identify and compare the suitability levels of a variety of everyday materials, including wood, metal, plastic, glass, brick, rock, paper and cardboard for particular uses. They will also find out how the shapes of solid objects made from some materials can be changed by squashing, bending, twisting and stretching. Children will be expanding their use of vocabulary linked to their knowledge and understanding of the world around them</a:t>
            </a:r>
          </a:p>
        </p:txBody>
      </p:sp>
      <p:sp>
        <p:nvSpPr>
          <p:cNvPr id="5" name="TextBox 4">
            <a:extLst>
              <a:ext uri="{FF2B5EF4-FFF2-40B4-BE49-F238E27FC236}">
                <a16:creationId xmlns:a16="http://schemas.microsoft.com/office/drawing/2014/main" id="{F5E88CAF-9BCD-1DD9-20D9-58FCC046496C}"/>
              </a:ext>
            </a:extLst>
          </p:cNvPr>
          <p:cNvSpPr txBox="1"/>
          <p:nvPr/>
        </p:nvSpPr>
        <p:spPr>
          <a:xfrm>
            <a:off x="7942144" y="4955139"/>
            <a:ext cx="3642787" cy="823302"/>
          </a:xfrm>
          <a:prstGeom prst="rect">
            <a:avLst/>
          </a:prstGeom>
          <a:noFill/>
          <a:ln w="19050">
            <a:solidFill>
              <a:schemeClr val="tx1"/>
            </a:solidFill>
          </a:ln>
        </p:spPr>
        <p:txBody>
          <a:bodyPr wrap="square" lIns="91440" tIns="45720" rIns="91440" bIns="45720" rtlCol="0" anchor="t">
            <a:spAutoFit/>
          </a:bodyPr>
          <a:lstStyle/>
          <a:p>
            <a:r>
              <a:rPr lang="en-GB" sz="1600" b="1" dirty="0">
                <a:latin typeface="Twinkl" pitchFamily="50" charset="0"/>
                <a:cs typeface="Segoe UI"/>
              </a:rPr>
              <a:t>As artists we will be… </a:t>
            </a:r>
            <a:r>
              <a:rPr lang="en-GB" sz="1050" dirty="0">
                <a:latin typeface="Twinkl" pitchFamily="50" charset="0"/>
                <a:cs typeface="Segoe UI"/>
              </a:rPr>
              <a:t>developing our knowledge of colour and tone. Working with primary and secondary colours and how to create tints, tones and shades.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47D945A3BD4FE43983E0BE726DAAC2F" ma:contentTypeVersion="4" ma:contentTypeDescription="Create a new document." ma:contentTypeScope="" ma:versionID="774354e4940453baafba4f23733ccecb">
  <xsd:schema xmlns:xsd="http://www.w3.org/2001/XMLSchema" xmlns:xs="http://www.w3.org/2001/XMLSchema" xmlns:p="http://schemas.microsoft.com/office/2006/metadata/properties" xmlns:ns1="http://schemas.microsoft.com/sharepoint/v3" xmlns:ns2="566b2ce9-55ef-4970-a6d7-9826005c5e34" xmlns:ns3="036cceee-a827-4eab-a979-e780f9466e8d" xmlns:ns4="db7e5c1b-9a03-435a-8095-ef3b935cf9d4" xmlns:ns5="a6ef2bb4-1de6-4d04-83a9-de9344d8c5c2" targetNamespace="http://schemas.microsoft.com/office/2006/metadata/properties" ma:root="true" ma:fieldsID="26f97d9827809b8f01e1ae6484347d68" ns1:_="" ns2:_="" ns3:_="" ns4:_="" ns5:_="">
    <xsd:import namespace="http://schemas.microsoft.com/sharepoint/v3"/>
    <xsd:import namespace="566b2ce9-55ef-4970-a6d7-9826005c5e34"/>
    <xsd:import namespace="036cceee-a827-4eab-a979-e780f9466e8d"/>
    <xsd:import namespace="db7e5c1b-9a03-435a-8095-ef3b935cf9d4"/>
    <xsd:import namespace="a6ef2bb4-1de6-4d04-83a9-de9344d8c5c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1:_ip_UnifiedCompliancePolicyProperties" minOccurs="0"/>
                <xsd:element ref="ns1:_ip_UnifiedCompliancePolicyUIAction" minOccurs="0"/>
                <xsd:element ref="ns2:Dateandtime" minOccurs="0"/>
                <xsd:element ref="ns4:lcf76f155ced4ddcb4097134ff3c332f" minOccurs="0"/>
                <xsd:element ref="ns5: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66b2ce9-55ef-4970-a6d7-9826005c5e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dexed="true" ma:internalName="MediaServiceLocation" ma:readOnly="true">
      <xsd:simpleType>
        <xsd:restriction base="dms:Text"/>
      </xsd:simpleType>
    </xsd:element>
    <xsd:element name="MediaServiceObjectDetectorVersions" ma:index="1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Dateandtime" ma:index="22" nillable="true" ma:displayName="Date and time" ma:format="DateOnly" ma:internalName="Dateandtim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36cceee-a827-4eab-a979-e780f9466e8d"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7e5c1b-9a03-435a-8095-ef3b935cf9d4" elementFormDefault="qualified">
    <xsd:import namespace="http://schemas.microsoft.com/office/2006/documentManagement/types"/>
    <xsd:import namespace="http://schemas.microsoft.com/office/infopath/2007/PartnerControls"/>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4e4bd1f4-dbb3-4b03-86a4-745cd390298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6ef2bb4-1de6-4d04-83a9-de9344d8c5c2"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00ce4836-a5b5-431d-9935-13890aab84ed}" ma:internalName="TaxCatchAll" ma:showField="CatchAllData" ma:web="a6ef2bb4-1de6-4d04-83a9-de9344d8c5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a6ef2bb4-1de6-4d04-83a9-de9344d8c5c2" xsi:nil="true"/>
    <_ip_UnifiedCompliancePolicyProperties xmlns="http://schemas.microsoft.com/sharepoint/v3" xsi:nil="true"/>
    <lcf76f155ced4ddcb4097134ff3c332f xmlns="db7e5c1b-9a03-435a-8095-ef3b935cf9d4">
      <Terms xmlns="http://schemas.microsoft.com/office/infopath/2007/PartnerControls"/>
    </lcf76f155ced4ddcb4097134ff3c332f>
    <Dateandtime xmlns="566b2ce9-55ef-4970-a6d7-9826005c5e34" xsi:nil="true"/>
  </documentManagement>
</p:properties>
</file>

<file path=customXml/itemProps1.xml><?xml version="1.0" encoding="utf-8"?>
<ds:datastoreItem xmlns:ds="http://schemas.openxmlformats.org/officeDocument/2006/customXml" ds:itemID="{3E50F394-39A0-4514-B3C3-2D90E3A99BCC}">
  <ds:schemaRefs>
    <ds:schemaRef ds:uri="http://schemas.microsoft.com/sharepoint/v3/contenttype/forms"/>
  </ds:schemaRefs>
</ds:datastoreItem>
</file>

<file path=customXml/itemProps2.xml><?xml version="1.0" encoding="utf-8"?>
<ds:datastoreItem xmlns:ds="http://schemas.openxmlformats.org/officeDocument/2006/customXml" ds:itemID="{E416574D-CF3F-416E-81B0-19A28D0291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66b2ce9-55ef-4970-a6d7-9826005c5e34"/>
    <ds:schemaRef ds:uri="036cceee-a827-4eab-a979-e780f9466e8d"/>
    <ds:schemaRef ds:uri="db7e5c1b-9a03-435a-8095-ef3b935cf9d4"/>
    <ds:schemaRef ds:uri="a6ef2bb4-1de6-4d04-83a9-de9344d8c5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8C8FAD-87C8-476D-AF80-3B5D28A2CEE9}">
  <ds:schemaRefs>
    <ds:schemaRef ds:uri="db7e5c1b-9a03-435a-8095-ef3b935cf9d4"/>
    <ds:schemaRef ds:uri="a6ef2bb4-1de6-4d04-83a9-de9344d8c5c2"/>
    <ds:schemaRef ds:uri="http://schemas.microsoft.com/office/2006/documentManagement/types"/>
    <ds:schemaRef ds:uri="http://schemas.openxmlformats.org/package/2006/metadata/core-properties"/>
    <ds:schemaRef ds:uri="http://schemas.microsoft.com/sharepoint/v3"/>
    <ds:schemaRef ds:uri="http://schemas.microsoft.com/office/infopath/2007/PartnerControls"/>
    <ds:schemaRef ds:uri="http://purl.org/dc/terms/"/>
    <ds:schemaRef ds:uri="http://www.w3.org/XML/1998/namespace"/>
    <ds:schemaRef ds:uri="http://purl.org/dc/elements/1.1/"/>
    <ds:schemaRef ds:uri="http://purl.org/dc/dcmitype/"/>
    <ds:schemaRef ds:uri="http://schemas.microsoft.com/office/2006/metadata/properties"/>
    <ds:schemaRef ds:uri="036cceee-a827-4eab-a979-e780f9466e8d"/>
    <ds:schemaRef ds:uri="566b2ce9-55ef-4970-a6d7-9826005c5e34"/>
  </ds:schemaRefs>
</ds:datastoreItem>
</file>

<file path=docProps/app.xml><?xml version="1.0" encoding="utf-8"?>
<Properties xmlns="http://schemas.openxmlformats.org/officeDocument/2006/extended-properties" xmlns:vt="http://schemas.openxmlformats.org/officeDocument/2006/docPropsVTypes">
  <TotalTime>0</TotalTime>
  <Words>646</Words>
  <Application>Microsoft Office PowerPoint</Application>
  <PresentationFormat>Widescreen</PresentationFormat>
  <Paragraphs>21</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Aptos Display</vt:lpstr>
      <vt:lpstr>Arial</vt:lpstr>
      <vt:lpstr>Letter-join Plus 40</vt:lpstr>
      <vt:lpstr>Roboto</vt:lpstr>
      <vt:lpstr>Segoe UI</vt:lpstr>
      <vt:lpstr>Twinkl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Anderson</dc:creator>
  <cp:lastModifiedBy>Samantha Bechley</cp:lastModifiedBy>
  <cp:revision>5</cp:revision>
  <dcterms:created xsi:type="dcterms:W3CDTF">2024-06-05T07:48:21Z</dcterms:created>
  <dcterms:modified xsi:type="dcterms:W3CDTF">2026-01-05T12:48:29Z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0x0101006A321E7C90517041B57C6A4360F8D02E</vt:lpwstr>
  </property>
  <property fmtid="{D5CDD505-2E9C-101B-9397-08002B2CF9AE}" pid="3" name="MSIP_Label_edc9667c-530e-49f7-ae71-bc1f5bf687b0_Enabled">
    <vt:lpwstr>true</vt:lpwstr>
  </property>
  <property fmtid="{D5CDD505-2E9C-101B-9397-08002B2CF9AE}" pid="4" name="MSIP_Label_edc9667c-530e-49f7-ae71-bc1f5bf687b0_SetDate">
    <vt:lpwstr>2024-08-09T07:31:37Z</vt:lpwstr>
  </property>
  <property fmtid="{D5CDD505-2E9C-101B-9397-08002B2CF9AE}" pid="5" name="MSIP_Label_edc9667c-530e-49f7-ae71-bc1f5bf687b0_Method">
    <vt:lpwstr>Standard</vt:lpwstr>
  </property>
  <property fmtid="{D5CDD505-2E9C-101B-9397-08002B2CF9AE}" pid="6" name="MSIP_Label_edc9667c-530e-49f7-ae71-bc1f5bf687b0_Name">
    <vt:lpwstr>defa4170-0d19-0005-0004-bc88714345d2</vt:lpwstr>
  </property>
  <property fmtid="{D5CDD505-2E9C-101B-9397-08002B2CF9AE}" pid="7" name="MSIP_Label_edc9667c-530e-49f7-ae71-bc1f5bf687b0_SiteId">
    <vt:lpwstr>efd2b652-cf7c-4651-90bf-6e93da426a51</vt:lpwstr>
  </property>
  <property fmtid="{D5CDD505-2E9C-101B-9397-08002B2CF9AE}" pid="8" name="MSIP_Label_edc9667c-530e-49f7-ae71-bc1f5bf687b0_ActionId">
    <vt:lpwstr>8dea2b02-f78d-4777-8ee4-a0adb0a78ed1</vt:lpwstr>
  </property>
  <property fmtid="{D5CDD505-2E9C-101B-9397-08002B2CF9AE}" pid="9" name="MSIP_Label_edc9667c-530e-49f7-ae71-bc1f5bf687b0_ContentBits">
    <vt:lpwstr>0</vt:lpwstr>
  </property>
  <property fmtid="{D5CDD505-2E9C-101B-9397-08002B2CF9AE}" pid="10" name="MediaServiceImageTags">
    <vt:lpwstr/>
  </property>
</Properties>
</file>