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Lst>
  <p:sldSz cx="9906000" cy="6858000" type="A4"/>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90" d="100"/>
          <a:sy n="90" d="100"/>
        </p:scale>
        <p:origin x="600" y="234"/>
      </p:cViewPr>
      <p:guideLst>
        <p:guide orient="horz" pos="2160"/>
        <p:guide pos="312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42950" y="2130426"/>
            <a:ext cx="84201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780337" y="274639"/>
            <a:ext cx="2414588"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536575" y="274639"/>
            <a:ext cx="7078663"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82506" y="4406901"/>
            <a:ext cx="84201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4638"/>
            <a:ext cx="89154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5300" y="273050"/>
            <a:ext cx="3259006"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1645" y="4800600"/>
            <a:ext cx="59436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D8D0B12-F9BA-4ECE-AE26-10E9FBF99E19}" type="datetimeFigureOut">
              <a:rPr lang="en-GB" smtClean="0"/>
              <a:pPr/>
              <a:t>30/03/2024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F186C62-EF95-4CC3-A10C-717BF306B8EB}"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D0B12-F9BA-4ECE-AE26-10E9FBF99E19}" type="datetimeFigureOut">
              <a:rPr lang="en-GB" smtClean="0"/>
              <a:pPr/>
              <a:t>30/03/2024</a:t>
            </a:fld>
            <a:endParaRPr lang="en-GB"/>
          </a:p>
        </p:txBody>
      </p:sp>
      <p:sp>
        <p:nvSpPr>
          <p:cNvPr id="5" name="Footer Placeholder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186C62-EF95-4CC3-A10C-717BF306B8EB}"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698002" y="1675060"/>
            <a:ext cx="2384257" cy="1600438"/>
          </a:xfrm>
          <a:prstGeom prst="rect">
            <a:avLst/>
          </a:prstGeom>
          <a:solidFill>
            <a:schemeClr val="bg1"/>
          </a:solidFill>
        </p:spPr>
        <p:txBody>
          <a:bodyPr wrap="square" lIns="91440" tIns="45720" rIns="91440" bIns="45720">
            <a:spAutoFit/>
          </a:bodyPr>
          <a:lstStyle/>
          <a:p>
            <a:pPr algn="ctr"/>
            <a:r>
              <a:rPr lang="en-US" sz="2000" dirty="0">
                <a:ln w="18415" cmpd="sng">
                  <a:solidFill>
                    <a:schemeClr val="tx1"/>
                  </a:solidFill>
                  <a:prstDash val="solid"/>
                </a:ln>
                <a:latin typeface="Segoe UI" panose="020B0502040204020203" pitchFamily="34" charset="0"/>
                <a:cs typeface="Segoe UI" panose="020B0502040204020203" pitchFamily="34" charset="0"/>
              </a:rPr>
              <a:t>Spring </a:t>
            </a:r>
            <a:r>
              <a:rPr lang="en-US" sz="2000">
                <a:ln w="18415" cmpd="sng">
                  <a:solidFill>
                    <a:schemeClr val="tx1"/>
                  </a:solidFill>
                  <a:prstDash val="solid"/>
                </a:ln>
                <a:latin typeface="Segoe UI" panose="020B0502040204020203" pitchFamily="34" charset="0"/>
                <a:cs typeface="Segoe UI" panose="020B0502040204020203" pitchFamily="34" charset="0"/>
              </a:rPr>
              <a:t>Term 2 </a:t>
            </a:r>
            <a:r>
              <a:rPr lang="en-US" sz="2000" dirty="0">
                <a:ln w="18415" cmpd="sng">
                  <a:solidFill>
                    <a:schemeClr val="tx1"/>
                  </a:solidFill>
                  <a:prstDash val="solid"/>
                </a:ln>
                <a:latin typeface="Segoe UI" panose="020B0502040204020203" pitchFamily="34" charset="0"/>
                <a:cs typeface="Segoe UI" panose="020B0502040204020203" pitchFamily="34" charset="0"/>
              </a:rPr>
              <a:t>2023</a:t>
            </a:r>
          </a:p>
          <a:p>
            <a:pPr algn="ctr"/>
            <a:endParaRPr lang="en-US" sz="2000" dirty="0">
              <a:ln w="18415" cmpd="sng">
                <a:solidFill>
                  <a:schemeClr val="tx1"/>
                </a:solidFill>
                <a:prstDash val="solid"/>
              </a:ln>
              <a:latin typeface="Segoe UI" panose="020B0502040204020203" pitchFamily="34" charset="0"/>
              <a:cs typeface="Segoe UI" panose="020B0502040204020203" pitchFamily="34" charset="0"/>
            </a:endParaRPr>
          </a:p>
          <a:p>
            <a:pPr algn="ctr"/>
            <a:r>
              <a:rPr lang="en-US" sz="2000" dirty="0">
                <a:ln w="18415" cmpd="sng">
                  <a:solidFill>
                    <a:schemeClr val="tx1"/>
                  </a:solidFill>
                  <a:prstDash val="solid"/>
                </a:ln>
                <a:latin typeface="Segoe UI" panose="020B0502040204020203" pitchFamily="34" charset="0"/>
                <a:cs typeface="Segoe UI" panose="020B0502040204020203" pitchFamily="34" charset="0"/>
              </a:rPr>
              <a:t>Year Four</a:t>
            </a:r>
          </a:p>
          <a:p>
            <a:pPr algn="ctr"/>
            <a:endParaRPr lang="en-US" sz="2000"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a:p>
            <a:pPr algn="ctr"/>
            <a:endParaRPr lang="en-US" b="0" cap="none" spc="0" dirty="0">
              <a:ln w="18415" cmpd="sng">
                <a:solidFill>
                  <a:schemeClr val="tx1"/>
                </a:solidFill>
                <a:prstDash val="solid"/>
              </a:ln>
              <a:effectLst>
                <a:outerShdw blurRad="63500" dir="3600000" algn="tl" rotWithShape="0">
                  <a:srgbClr val="000000">
                    <a:alpha val="70000"/>
                  </a:srgbClr>
                </a:outerShdw>
              </a:effectLst>
              <a:latin typeface="Letter-join Plus 40" panose="02000505000000020003" pitchFamily="50" charset="0"/>
            </a:endParaRPr>
          </a:p>
        </p:txBody>
      </p:sp>
      <p:sp>
        <p:nvSpPr>
          <p:cNvPr id="6" name="TextBox 5"/>
          <p:cNvSpPr txBox="1"/>
          <p:nvPr/>
        </p:nvSpPr>
        <p:spPr>
          <a:xfrm>
            <a:off x="128009" y="154731"/>
            <a:ext cx="3187095" cy="2877711"/>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panose="020B0502040204020203" pitchFamily="34" charset="0"/>
                <a:cs typeface="Segoe UI" panose="020B0502040204020203" pitchFamily="34" charset="0"/>
              </a:rPr>
              <a:t>As writers we will be…</a:t>
            </a:r>
          </a:p>
          <a:p>
            <a:r>
              <a:rPr lang="en-GB" sz="1100" dirty="0">
                <a:latin typeface="Segoe UI" panose="020B0502040204020203" pitchFamily="34" charset="0"/>
                <a:cs typeface="Segoe UI" panose="020B0502040204020203" pitchFamily="34" charset="0"/>
              </a:rPr>
              <a:t>Learning to adapt our writing to suit both poetry and non-fiction texts and how to write these.  We will be learning about cinquains, the features of these and how we can write our own. In doing this we will have a clear focus on fantastic descriptive vocabulary. We will also be writing our own information texts. Through this we will be looking at how to organise non-fiction texts considering subheadings, paragraphs and factual information. We will be using different grammatical features especially adverbials and conjunctions to really improve the sophistication and interest of our writing. We will have a focus on using a variety of punctuation consistently correctly in our work. </a:t>
            </a:r>
          </a:p>
        </p:txBody>
      </p:sp>
      <p:sp>
        <p:nvSpPr>
          <p:cNvPr id="7" name="TextBox 6"/>
          <p:cNvSpPr txBox="1"/>
          <p:nvPr/>
        </p:nvSpPr>
        <p:spPr>
          <a:xfrm>
            <a:off x="128007" y="3074468"/>
            <a:ext cx="3187095" cy="186204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panose="020B0502040204020203" pitchFamily="34" charset="0"/>
                <a:cs typeface="Segoe UI" panose="020B0502040204020203" pitchFamily="34" charset="0"/>
              </a:rPr>
              <a:t>As mathematicians we will be…</a:t>
            </a:r>
          </a:p>
          <a:p>
            <a:r>
              <a:rPr lang="en-GB" sz="1100" dirty="0">
                <a:latin typeface="Segoe UI" panose="020B0502040204020203" pitchFamily="34" charset="0"/>
                <a:cs typeface="Segoe UI" panose="020B0502040204020203" pitchFamily="34" charset="0"/>
              </a:rPr>
              <a:t>Developing our understanding of decimals where we will be ordering and comparing them and writing them as fractions and decimals. Alongside this, we will be looking at money where we will be calculating total amounts, ordering and comparing money. We will also look at time knowing how to tell the time on both the 12hr and 24hr clock and converting between them. </a:t>
            </a:r>
          </a:p>
        </p:txBody>
      </p:sp>
      <p:sp>
        <p:nvSpPr>
          <p:cNvPr id="8" name="TextBox 7"/>
          <p:cNvSpPr txBox="1"/>
          <p:nvPr/>
        </p:nvSpPr>
        <p:spPr>
          <a:xfrm>
            <a:off x="3440832" y="188640"/>
            <a:ext cx="2952328" cy="1354217"/>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panose="020B0502040204020203" pitchFamily="34" charset="0"/>
                <a:cs typeface="Segoe UI" panose="020B0502040204020203" pitchFamily="34" charset="0"/>
              </a:rPr>
              <a:t>As Artists we will be…</a:t>
            </a:r>
          </a:p>
          <a:p>
            <a:r>
              <a:rPr lang="en-GB" sz="1100" dirty="0">
                <a:latin typeface="Segoe UI" panose="020B0502040204020203" pitchFamily="34" charset="0"/>
                <a:cs typeface="Segoe UI" panose="020B0502040204020203" pitchFamily="34" charset="0"/>
              </a:rPr>
              <a:t>Looking at craft and design: fabric of nature. We will be thinking about the process of designing things and how art can be used for different purposes. We will then use the different skills to create our own final pieces of art and then </a:t>
            </a:r>
            <a:r>
              <a:rPr lang="en-GB" sz="1100">
                <a:latin typeface="Segoe UI" panose="020B0502040204020203" pitchFamily="34" charset="0"/>
                <a:cs typeface="Segoe UI" panose="020B0502040204020203" pitchFamily="34" charset="0"/>
              </a:rPr>
              <a:t>evaluate them. </a:t>
            </a:r>
            <a:endParaRPr lang="en-GB" sz="1100" dirty="0">
              <a:latin typeface="Segoe UI" panose="020B0502040204020203" pitchFamily="34" charset="0"/>
              <a:cs typeface="Segoe UI" panose="020B0502040204020203" pitchFamily="34" charset="0"/>
            </a:endParaRPr>
          </a:p>
        </p:txBody>
      </p:sp>
      <p:sp>
        <p:nvSpPr>
          <p:cNvPr id="9" name="TextBox 8"/>
          <p:cNvSpPr txBox="1"/>
          <p:nvPr/>
        </p:nvSpPr>
        <p:spPr>
          <a:xfrm>
            <a:off x="3458227" y="4043357"/>
            <a:ext cx="2949442" cy="1015663"/>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panose="020B0502040204020203" pitchFamily="34" charset="0"/>
                <a:cs typeface="Segoe UI" panose="020B0502040204020203" pitchFamily="34" charset="0"/>
              </a:rPr>
              <a:t>In PSHE we will be…</a:t>
            </a:r>
          </a:p>
          <a:p>
            <a:r>
              <a:rPr lang="en-GB" sz="1100" dirty="0">
                <a:latin typeface="Segoe UI" panose="020B0502040204020203" pitchFamily="34" charset="0"/>
                <a:cs typeface="Segoe UI" panose="020B0502040204020203" pitchFamily="34" charset="0"/>
              </a:rPr>
              <a:t>Completing the unit called ‘Relationships’ We will be considering the different relationships we will have in our life and how to manage these effectively. </a:t>
            </a:r>
          </a:p>
        </p:txBody>
      </p:sp>
      <p:sp>
        <p:nvSpPr>
          <p:cNvPr id="10" name="TextBox 9"/>
          <p:cNvSpPr txBox="1"/>
          <p:nvPr/>
        </p:nvSpPr>
        <p:spPr>
          <a:xfrm>
            <a:off x="6473721" y="188640"/>
            <a:ext cx="3187095" cy="1415772"/>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panose="020B0502040204020203" pitchFamily="34" charset="0"/>
                <a:cs typeface="Segoe UI" panose="020B0502040204020203" pitchFamily="34" charset="0"/>
              </a:rPr>
              <a:t>As scientists we will be…</a:t>
            </a:r>
          </a:p>
          <a:p>
            <a:r>
              <a:rPr lang="en-GB" sz="1000" dirty="0">
                <a:latin typeface="Segoe UI" panose="020B0502040204020203" pitchFamily="34" charset="0"/>
                <a:cs typeface="Segoe UI" panose="020B0502040204020203" pitchFamily="34" charset="0"/>
              </a:rPr>
              <a:t>Learning about electricity. We will be learning about what electricity is and where it comes from. We will be looking at mains and battery and understanding what appliances are electrical. We will then think about the components of a circuit and use electrical equipment to make our own circuits. We will also work hard to problem solve when they don’t work.</a:t>
            </a:r>
          </a:p>
        </p:txBody>
      </p:sp>
      <p:sp>
        <p:nvSpPr>
          <p:cNvPr id="12" name="TextBox 11"/>
          <p:cNvSpPr txBox="1"/>
          <p:nvPr/>
        </p:nvSpPr>
        <p:spPr>
          <a:xfrm>
            <a:off x="6481939" y="1727338"/>
            <a:ext cx="3221949" cy="1969770"/>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panose="020B0502040204020203" pitchFamily="34" charset="0"/>
                <a:cs typeface="Segoe UI" panose="020B0502040204020203" pitchFamily="34" charset="0"/>
              </a:rPr>
              <a:t>As religious explorers we will be…</a:t>
            </a:r>
          </a:p>
          <a:p>
            <a:r>
              <a:rPr lang="en-GB" sz="1000" dirty="0">
                <a:latin typeface="Segoe UI" panose="020B0502040204020203" pitchFamily="34" charset="0"/>
                <a:cs typeface="Segoe UI" panose="020B0502040204020203" pitchFamily="34" charset="0"/>
              </a:rPr>
              <a:t>Looking at a new unit called ‘How have People and Events in History shaped Islamic Diversity?’ We will be looking at the Islamic religion and how they worship and the things that are important to them. We will compare this religion to other religions and our own beliefs and consider how events and people have shaped this religion. We will also have a focus on theology, understanding what this means and how this is significant for this unit. </a:t>
            </a:r>
          </a:p>
        </p:txBody>
      </p:sp>
      <p:pic>
        <p:nvPicPr>
          <p:cNvPr id="16" name="Picture 15">
            <a:extLst>
              <a:ext uri="{FF2B5EF4-FFF2-40B4-BE49-F238E27FC236}">
                <a16:creationId xmlns:a16="http://schemas.microsoft.com/office/drawing/2014/main" id="{1C359C10-9D53-45AE-B792-B8680C375CE8}"/>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2880" y="2687280"/>
            <a:ext cx="1303045" cy="1308051"/>
          </a:xfrm>
          <a:prstGeom prst="rect">
            <a:avLst/>
          </a:prstGeom>
          <a:noFill/>
          <a:ln>
            <a:noFill/>
          </a:ln>
        </p:spPr>
      </p:pic>
      <p:sp>
        <p:nvSpPr>
          <p:cNvPr id="15" name="TextBox 14">
            <a:extLst>
              <a:ext uri="{FF2B5EF4-FFF2-40B4-BE49-F238E27FC236}">
                <a16:creationId xmlns:a16="http://schemas.microsoft.com/office/drawing/2014/main" id="{2FE22DF5-06DE-4019-8EBF-56362A85526C}"/>
              </a:ext>
            </a:extLst>
          </p:cNvPr>
          <p:cNvSpPr txBox="1"/>
          <p:nvPr/>
        </p:nvSpPr>
        <p:spPr>
          <a:xfrm>
            <a:off x="6503275" y="3855158"/>
            <a:ext cx="3179131" cy="2800767"/>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panose="020B0502040204020203" pitchFamily="34" charset="0"/>
                <a:cs typeface="Segoe UI" panose="020B0502040204020203" pitchFamily="34" charset="0"/>
              </a:rPr>
              <a:t>As athletes we will be…</a:t>
            </a:r>
          </a:p>
          <a:p>
            <a:r>
              <a:rPr lang="en-GB" sz="1000" dirty="0">
                <a:latin typeface="Segoe UI" panose="020B0502040204020203" pitchFamily="34" charset="0"/>
                <a:cs typeface="Segoe UI" panose="020B0502040204020203" pitchFamily="34" charset="0"/>
              </a:rPr>
              <a:t>Learning to be talented tennis players and creative dancers. We will learn how to hold the racket properly and how to control the ball efficiently. We will practise using forehand and backhand to pass the ball to and from each other and the proper strategy for how to serve the ball in tennis. We will put all of these skills together to practise playing against each other and will end the term by playing more structured matches. In dance, we will be listening to music and recognising the beat. We will then be creating our own dances thinking about the different levels of floor, middle and standing. We will consider how to transition between dance moves and the different ways of moving around the floor. We will then out all of these things together to create our own dances. </a:t>
            </a:r>
            <a:endParaRPr lang="en-GB" sz="1600" dirty="0">
              <a:latin typeface="Segoe UI" panose="020B0502040204020203" pitchFamily="34" charset="0"/>
              <a:cs typeface="Segoe UI" panose="020B0502040204020203" pitchFamily="34" charset="0"/>
            </a:endParaRPr>
          </a:p>
        </p:txBody>
      </p:sp>
      <p:sp>
        <p:nvSpPr>
          <p:cNvPr id="13" name="TextBox 12">
            <a:extLst>
              <a:ext uri="{FF2B5EF4-FFF2-40B4-BE49-F238E27FC236}">
                <a16:creationId xmlns:a16="http://schemas.microsoft.com/office/drawing/2014/main" id="{0D400DAD-984B-4BB1-82D7-28B7F63A415A}"/>
              </a:ext>
            </a:extLst>
          </p:cNvPr>
          <p:cNvSpPr txBox="1"/>
          <p:nvPr/>
        </p:nvSpPr>
        <p:spPr>
          <a:xfrm>
            <a:off x="162264" y="4978543"/>
            <a:ext cx="3118583" cy="1338828"/>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panose="020B0502040204020203" pitchFamily="34" charset="0"/>
                <a:cs typeface="Segoe UI" panose="020B0502040204020203" pitchFamily="34" charset="0"/>
              </a:rPr>
              <a:t>As Musicians we will be…</a:t>
            </a:r>
          </a:p>
          <a:p>
            <a:endParaRPr lang="en-GB" sz="1000" dirty="0">
              <a:latin typeface="Segoe UI" panose="020B0502040204020203" pitchFamily="34" charset="0"/>
              <a:cs typeface="Segoe UI" panose="020B0502040204020203" pitchFamily="34" charset="0"/>
            </a:endParaRPr>
          </a:p>
          <a:p>
            <a:r>
              <a:rPr lang="en-GB" sz="1100" dirty="0">
                <a:latin typeface="Segoe UI" panose="020B0502040204020203" pitchFamily="34" charset="0"/>
                <a:cs typeface="Segoe UI" panose="020B0502040204020203" pitchFamily="34" charset="0"/>
              </a:rPr>
              <a:t>Working with a First Access teacher who will be teaching us how to use and play the Gamelan. We will be considering the history of these instruments and thinking about how to play pieces, compose and perform our own music.</a:t>
            </a:r>
          </a:p>
        </p:txBody>
      </p:sp>
      <p:sp>
        <p:nvSpPr>
          <p:cNvPr id="17" name="TextBox 16">
            <a:extLst>
              <a:ext uri="{FF2B5EF4-FFF2-40B4-BE49-F238E27FC236}">
                <a16:creationId xmlns:a16="http://schemas.microsoft.com/office/drawing/2014/main" id="{3FEA4E73-549C-40DC-B24B-D3A3244F8F5C}"/>
              </a:ext>
            </a:extLst>
          </p:cNvPr>
          <p:cNvSpPr txBox="1"/>
          <p:nvPr/>
        </p:nvSpPr>
        <p:spPr>
          <a:xfrm>
            <a:off x="3458227" y="5278933"/>
            <a:ext cx="2949442" cy="1354217"/>
          </a:xfrm>
          <a:prstGeom prst="rect">
            <a:avLst/>
          </a:prstGeom>
          <a:noFill/>
          <a:ln w="19050">
            <a:solidFill>
              <a:schemeClr val="tx1"/>
            </a:solidFill>
          </a:ln>
        </p:spPr>
        <p:txBody>
          <a:bodyPr wrap="square" lIns="91440" tIns="45720" rIns="91440" bIns="45720" rtlCol="0" anchor="t">
            <a:spAutoFit/>
          </a:bodyPr>
          <a:lstStyle/>
          <a:p>
            <a:r>
              <a:rPr lang="en-GB" sz="1600" b="1" dirty="0">
                <a:latin typeface="Segoe UI" panose="020B0502040204020203" pitchFamily="34" charset="0"/>
                <a:cs typeface="Segoe UI" panose="020B0502040204020203" pitchFamily="34" charset="0"/>
              </a:rPr>
              <a:t>As Historians we will be…</a:t>
            </a:r>
          </a:p>
          <a:p>
            <a:r>
              <a:rPr lang="en-GB" sz="1100" dirty="0">
                <a:latin typeface="Segoe UI" panose="020B0502040204020203" pitchFamily="34" charset="0"/>
                <a:cs typeface="Segoe UI" panose="020B0502040204020203" pitchFamily="34" charset="0"/>
              </a:rPr>
              <a:t>Learning about the Early Islamic Civilisation. In this we will be thinking about who these people are and the time they lived in. We will consider the geography of this civilisation and why these people are important and significant.</a:t>
            </a:r>
            <a:endParaRPr lang="en-GB" sz="1600" b="1" dirty="0">
              <a:latin typeface="Segoe UI" panose="020B0502040204020203" pitchFamily="34" charset="0"/>
              <a:cs typeface="Segoe UI" panose="020B0502040204020203"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036cceee-a827-4eab-a979-e780f9466e8d" xsi:nil="true"/>
    <lcf76f155ced4ddcb4097134ff3c332f xmlns="566b2ce9-55ef-4970-a6d7-9826005c5e34">
      <Terms xmlns="http://schemas.microsoft.com/office/infopath/2007/PartnerControls"/>
    </lcf76f155ced4ddcb4097134ff3c332f>
    <_ip_UnifiedCompliancePolicyUIAction xmlns="http://schemas.microsoft.com/sharepoint/v3" xsi:nil="true"/>
    <_ip_UnifiedCompliancePolicyProperties xmlns="http://schemas.microsoft.com/sharepoint/v3" xsi:nil="true"/>
    <Date xmlns="566b2ce9-55ef-4970-a6d7-9826005c5e34"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22A65E8161FFB49A51180AF8FDF0C78" ma:contentTypeVersion="18" ma:contentTypeDescription="Create a new document." ma:contentTypeScope="" ma:versionID="c615ed45b26af7a95bfd84437cec1e19">
  <xsd:schema xmlns:xsd="http://www.w3.org/2001/XMLSchema" xmlns:xs="http://www.w3.org/2001/XMLSchema" xmlns:p="http://schemas.microsoft.com/office/2006/metadata/properties" xmlns:ns1="http://schemas.microsoft.com/sharepoint/v3" xmlns:ns2="566b2ce9-55ef-4970-a6d7-9826005c5e34" xmlns:ns3="036cceee-a827-4eab-a979-e780f9466e8d" targetNamespace="http://schemas.microsoft.com/office/2006/metadata/properties" ma:root="true" ma:fieldsID="28ad6b0c5b0066010b88f33313198dd6" ns1:_="" ns2:_="" ns3:_="">
    <xsd:import namespace="http://schemas.microsoft.com/sharepoint/v3"/>
    <xsd:import namespace="566b2ce9-55ef-4970-a6d7-9826005c5e34"/>
    <xsd:import namespace="036cceee-a827-4eab-a979-e780f9466e8d"/>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OCR" minOccurs="0"/>
                <xsd:element ref="ns2:MediaServiceLocation" minOccurs="0"/>
                <xsd:element ref="ns3:SharedWithUsers" minOccurs="0"/>
                <xsd:element ref="ns3:SharedWithDetails" minOccurs="0"/>
                <xsd:element ref="ns2:MediaServiceObjectDetectorVersions" minOccurs="0"/>
                <xsd:element ref="ns2:MediaServiceSearchProperties" minOccurs="0"/>
                <xsd:element ref="ns1:_ip_UnifiedCompliancePolicyProperties" minOccurs="0"/>
                <xsd:element ref="ns1:_ip_UnifiedCompliancePolicyUIAction" minOccurs="0"/>
                <xsd:element ref="ns2: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66b2ce9-55ef-4970-a6d7-9826005c5e3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710ab9b5-4c13-4380-a207-dadb50d22800"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element name="Date" ma:index="25" nillable="true" ma:displayName="Date" ma:format="DateOnly" ma:internalNam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036cceee-a827-4eab-a979-e780f9466e8d"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5b595e1-ebc4-4fa9-bb99-02297bc8f77b}" ma:internalName="TaxCatchAll" ma:showField="CatchAllData" ma:web="036cceee-a827-4eab-a979-e780f9466e8d">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0991325-E651-48AB-828B-D5911F80F95F}">
  <ds:schemaRefs>
    <ds:schemaRef ds:uri="http://schemas.microsoft.com/sharepoint/v3/contenttype/forms"/>
  </ds:schemaRefs>
</ds:datastoreItem>
</file>

<file path=customXml/itemProps2.xml><?xml version="1.0" encoding="utf-8"?>
<ds:datastoreItem xmlns:ds="http://schemas.openxmlformats.org/officeDocument/2006/customXml" ds:itemID="{BAF81783-34FF-4750-AB82-D3FD9507644D}">
  <ds:schemaRefs>
    <ds:schemaRef ds:uri="http://purl.org/dc/terms/"/>
    <ds:schemaRef ds:uri="b69fa5de-7034-4625-a44e-c2693394f794"/>
    <ds:schemaRef ds:uri="http://purl.org/dc/dcmitype/"/>
    <ds:schemaRef ds:uri="http://www.w3.org/XML/1998/namespace"/>
    <ds:schemaRef ds:uri="http://purl.org/dc/elements/1.1/"/>
    <ds:schemaRef ds:uri="http://schemas.microsoft.com/office/infopath/2007/PartnerControls"/>
    <ds:schemaRef ds:uri="http://schemas.microsoft.com/office/2006/documentManagement/types"/>
    <ds:schemaRef ds:uri="http://schemas.microsoft.com/office/2006/metadata/properties"/>
    <ds:schemaRef ds:uri="http://schemas.openxmlformats.org/package/2006/metadata/core-properties"/>
    <ds:schemaRef ds:uri="2ae1d0d1-90bc-497c-a954-d09300d0698b"/>
    <ds:schemaRef ds:uri="73a4db8d-ea6a-4aa0-a1b3-eb7a058a3035"/>
    <ds:schemaRef ds:uri="036cceee-a827-4eab-a979-e780f9466e8d"/>
    <ds:schemaRef ds:uri="566b2ce9-55ef-4970-a6d7-9826005c5e34"/>
    <ds:schemaRef ds:uri="http://schemas.microsoft.com/sharepoint/v3"/>
  </ds:schemaRefs>
</ds:datastoreItem>
</file>

<file path=customXml/itemProps3.xml><?xml version="1.0" encoding="utf-8"?>
<ds:datastoreItem xmlns:ds="http://schemas.openxmlformats.org/officeDocument/2006/customXml" ds:itemID="{2E54BDFC-C8CE-4CFF-BB83-021AFB11095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6b2ce9-55ef-4970-a6d7-9826005c5e34"/>
    <ds:schemaRef ds:uri="036cceee-a827-4eab-a979-e780f9466e8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209</TotalTime>
  <Words>709</Words>
  <Application>Microsoft Office PowerPoint</Application>
  <PresentationFormat>A4 Paper (210x297 mm)</PresentationFormat>
  <Paragraphs>22</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Letter-join Plus 40</vt:lpstr>
      <vt:lpstr>Segoe UI</vt:lpstr>
      <vt:lpstr>Office Theme</vt:lpstr>
      <vt:lpstr>PowerPoint Presentation</vt:lpstr>
    </vt:vector>
  </TitlesOfParts>
  <Company>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Green Band Druid</dc:creator>
  <cp:lastModifiedBy>Anna Powell</cp:lastModifiedBy>
  <cp:revision>9</cp:revision>
  <dcterms:created xsi:type="dcterms:W3CDTF">2018-09-02T17:46:50Z</dcterms:created>
  <dcterms:modified xsi:type="dcterms:W3CDTF">2024-03-30T11:13:59Z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0x010100522A65E8161FFB49A51180AF8FDF0C78</vt:lpwstr>
  </property>
  <property fmtid="{D5CDD505-2E9C-101B-9397-08002B2CF9AE}" pid="3" name="MediaServiceImageTags">
    <vt:lpwstr/>
  </property>
</Properties>
</file>